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</p:sldMasterIdLst>
  <p:notesMasterIdLst>
    <p:notesMasterId r:id="rId42"/>
  </p:notesMasterIdLst>
  <p:sldIdLst>
    <p:sldId id="256" r:id="rId5"/>
    <p:sldId id="334" r:id="rId6"/>
    <p:sldId id="351" r:id="rId7"/>
    <p:sldId id="333" r:id="rId8"/>
    <p:sldId id="303" r:id="rId9"/>
    <p:sldId id="308" r:id="rId10"/>
    <p:sldId id="330" r:id="rId11"/>
    <p:sldId id="315" r:id="rId12"/>
    <p:sldId id="353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54" r:id="rId22"/>
    <p:sldId id="345" r:id="rId23"/>
    <p:sldId id="346" r:id="rId24"/>
    <p:sldId id="348" r:id="rId25"/>
    <p:sldId id="344" r:id="rId26"/>
    <p:sldId id="287" r:id="rId27"/>
    <p:sldId id="288" r:id="rId28"/>
    <p:sldId id="292" r:id="rId29"/>
    <p:sldId id="318" r:id="rId30"/>
    <p:sldId id="332" r:id="rId31"/>
    <p:sldId id="298" r:id="rId32"/>
    <p:sldId id="300" r:id="rId33"/>
    <p:sldId id="302" r:id="rId34"/>
    <p:sldId id="316" r:id="rId35"/>
    <p:sldId id="311" r:id="rId36"/>
    <p:sldId id="313" r:id="rId37"/>
    <p:sldId id="314" r:id="rId38"/>
    <p:sldId id="343" r:id="rId39"/>
    <p:sldId id="350" r:id="rId40"/>
    <p:sldId id="349" r:id="rId41"/>
  </p:sldIdLst>
  <p:sldSz cx="12192000" cy="6858000"/>
  <p:notesSz cx="6858000" cy="9144000"/>
  <p:defaultTextStyle>
    <a:defPPr>
      <a:defRPr lang="nb-NO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BEEDCF-38BE-49F6-844A-7550ACF3E109}">
          <p14:sldIdLst>
            <p14:sldId id="256"/>
          </p14:sldIdLst>
        </p14:section>
        <p14:section name="Introduction" id="{78BBA8CB-6930-42A3-8396-A874E4015315}">
          <p14:sldIdLst>
            <p14:sldId id="334"/>
            <p14:sldId id="351"/>
            <p14:sldId id="333"/>
          </p14:sldIdLst>
        </p14:section>
        <p14:section name="Review of existing options" id="{FF4D16C1-16FD-4A39-A808-4CB5E6B49C44}">
          <p14:sldIdLst>
            <p14:sldId id="303"/>
            <p14:sldId id="308"/>
            <p14:sldId id="330"/>
            <p14:sldId id="315"/>
            <p14:sldId id="353"/>
          </p14:sldIdLst>
        </p14:section>
        <p14:section name="Calling external C code" id="{309D676B-648F-447A-9CED-CAFB83C6ADCD}">
          <p14:sldIdLst>
            <p14:sldId id="335"/>
            <p14:sldId id="336"/>
            <p14:sldId id="337"/>
            <p14:sldId id="338"/>
          </p14:sldIdLst>
        </p14:section>
        <p14:section name="NLopt" id="{A88AE85A-25AD-4116-A56B-47724E20F261}">
          <p14:sldIdLst>
            <p14:sldId id="339"/>
            <p14:sldId id="340"/>
          </p14:sldIdLst>
        </p14:section>
        <p14:section name="FMU in Python" id="{BEF6467F-B365-4133-B546-F0304C45DCB5}">
          <p14:sldIdLst>
            <p14:sldId id="341"/>
            <p14:sldId id="342"/>
            <p14:sldId id="354"/>
          </p14:sldIdLst>
        </p14:section>
        <p14:section name="FMU with MPC" id="{C5134CEA-1822-404B-AB22-F767621700A8}">
          <p14:sldIdLst>
            <p14:sldId id="345"/>
            <p14:sldId id="346"/>
            <p14:sldId id="348"/>
            <p14:sldId id="344"/>
          </p14:sldIdLst>
        </p14:section>
        <p14:section name="Conclusion and future work" id="{4DF80849-8613-4E05-BE2F-4114C98555D9}">
          <p14:sldIdLst>
            <p14:sldId id="287"/>
            <p14:sldId id="288"/>
            <p14:sldId id="292"/>
          </p14:sldIdLst>
        </p14:section>
        <p14:section name="Drafts / Hidden" id="{1AA63962-81B9-4DAA-BEF2-0807EE6AE122}">
          <p14:sldIdLst>
            <p14:sldId id="318"/>
            <p14:sldId id="332"/>
            <p14:sldId id="298"/>
            <p14:sldId id="300"/>
            <p14:sldId id="302"/>
            <p14:sldId id="316"/>
            <p14:sldId id="311"/>
            <p14:sldId id="313"/>
            <p14:sldId id="314"/>
          </p14:sldIdLst>
        </p14:section>
        <p14:section name="FMU with PI" id="{A5ECEAA5-1CA4-4325-BB57-3E21C62FB2E4}">
          <p14:sldIdLst>
            <p14:sldId id="343"/>
            <p14:sldId id="350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FF1F"/>
    <a:srgbClr val="DAD9FF"/>
    <a:srgbClr val="FF6202"/>
    <a:srgbClr val="D4EC8E"/>
    <a:srgbClr val="FFCCED"/>
    <a:srgbClr val="FFF5EE"/>
    <a:srgbClr val="CDB9FC"/>
    <a:srgbClr val="FFD9B1"/>
    <a:srgbClr val="7800F0"/>
    <a:srgbClr val="2F0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6" autoAdjust="0"/>
    <p:restoredTop sz="80736" autoAdjust="0"/>
  </p:normalViewPr>
  <p:slideViewPr>
    <p:cSldViewPr snapToGrid="0">
      <p:cViewPr varScale="1">
        <p:scale>
          <a:sx n="90" d="100"/>
          <a:sy n="90" d="100"/>
        </p:scale>
        <p:origin x="360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7AEB6-7A8C-4926-A358-B9D327F70D28}" type="datetimeFigureOut">
              <a:rPr lang="nb-NO" smtClean="0"/>
              <a:t>06.12.2023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E16C-C56A-455D-9FF0-F63B1E55572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337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1759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499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HALVEIS – </a:t>
            </a:r>
            <a:r>
              <a:rPr lang="en-US" dirty="0" err="1"/>
              <a:t>Sjekk</a:t>
            </a:r>
            <a:r>
              <a:rPr lang="en-US" dirty="0"/>
              <a:t> </a:t>
            </a:r>
            <a:r>
              <a:rPr lang="en-US" dirty="0" err="1"/>
              <a:t>tiden</a:t>
            </a:r>
            <a:r>
              <a:rPr lang="en-US" dirty="0"/>
              <a:t> 20min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7684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6362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Correlation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0393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8867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1579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type Linear or nonlinear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8827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Equation-Based Modeling:</a:t>
            </a:r>
          </a:p>
          <a:p>
            <a:r>
              <a:rPr lang="en-US" dirty="0"/>
              <a:t>        Modelica uses equations to describe system behavior, allowing for a natural representation of dynamic systems.</a:t>
            </a:r>
          </a:p>
          <a:p>
            <a:endParaRPr lang="en-US" dirty="0"/>
          </a:p>
          <a:p>
            <a:r>
              <a:rPr lang="en-US" dirty="0"/>
              <a:t>    Multi-Domain Support:</a:t>
            </a:r>
          </a:p>
          <a:p>
            <a:r>
              <a:rPr lang="en-US" dirty="0"/>
              <a:t>        It's designed to model complex systems across diverse engineering domains like electrical, mechanical, thermal, and fluid systems.</a:t>
            </a:r>
          </a:p>
          <a:p>
            <a:endParaRPr lang="en-US" dirty="0"/>
          </a:p>
          <a:p>
            <a:r>
              <a:rPr lang="en-US" dirty="0"/>
              <a:t>    Functional Mock-up Units (FMUs):</a:t>
            </a:r>
          </a:p>
          <a:p>
            <a:r>
              <a:rPr lang="en-US" dirty="0"/>
              <a:t>	</a:t>
            </a:r>
            <a:r>
              <a:rPr lang="en-US" dirty="0" err="1"/>
              <a:t>ModelExchange</a:t>
            </a:r>
            <a:r>
              <a:rPr lang="en-US" dirty="0"/>
              <a:t>-needs external solver – Simple and fast ; Co-simulation-FMU includes solver – Flexible and slower</a:t>
            </a:r>
          </a:p>
          <a:p>
            <a:r>
              <a:rPr lang="en-US" dirty="0"/>
              <a:t>	Vendor neutral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Declarative Modeling:</a:t>
            </a:r>
          </a:p>
          <a:p>
            <a:r>
              <a:rPr lang="en-US" dirty="0"/>
              <a:t>        The language takes a declarative approach, focusing on defining relationships between variables rather than specifying solution algorithms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procedual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  <a:p>
            <a:r>
              <a:rPr lang="en-US" dirty="0"/>
              <a:t>    Graphical and Textual Options:</a:t>
            </a:r>
          </a:p>
          <a:p>
            <a:r>
              <a:rPr lang="en-US" dirty="0"/>
              <a:t>	MODELICA STANDARD LIBRARY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	1600 components and 1350 distinct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1507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Air heater model - Time constant with time delay process dynamics</a:t>
            </a:r>
          </a:p>
          <a:p>
            <a:r>
              <a:rPr lang="en-US"/>
              <a:t>Implemented as a model in Modelica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9168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683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 Exchange-needs external solver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Simple and fast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Co-simulation- includes solver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Flexible and slower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76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Initial scope of 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239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Linear MPC Modelica Library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State space model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 demo models work when converted to Modelica 4.0 but not able to add air heater model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Jmodelica</a:t>
            </a:r>
            <a:endParaRPr lang="en-US" dirty="0"/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Assimulo</a:t>
            </a:r>
            <a:endParaRPr lang="en-US" dirty="0"/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simulation packages - Solver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PyFMI</a:t>
            </a:r>
            <a:endParaRPr lang="en-US" dirty="0"/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package to load and simulate FMUs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FMI Library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 package to load and simulate FMUs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FMPy - Dassault Systèmes (</a:t>
            </a:r>
            <a:r>
              <a:rPr lang="en-US" dirty="0" err="1"/>
              <a:t>desså</a:t>
            </a:r>
            <a:r>
              <a:rPr lang="en-US" dirty="0"/>
              <a:t> system)</a:t>
            </a:r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NLopt</a:t>
            </a: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2085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3.5 models implemented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Air heater model - Time constant with time delay process dynamics</a:t>
            </a:r>
          </a:p>
          <a:p>
            <a:pPr marL="685777" lvl="1" indent="-228600">
              <a:buAutoNum type="arabicPeriod"/>
            </a:pPr>
            <a:r>
              <a:rPr lang="en-US" dirty="0"/>
              <a:t>Time constant</a:t>
            </a:r>
          </a:p>
          <a:p>
            <a:pPr marL="685777" lvl="1" indent="-228600">
              <a:buAutoNum type="arabicPeriod"/>
            </a:pPr>
            <a:r>
              <a:rPr lang="en-US" dirty="0"/>
              <a:t>Rate of change in temperature</a:t>
            </a:r>
          </a:p>
          <a:p>
            <a:pPr marL="685777" lvl="1" indent="-228600">
              <a:buAutoNum type="arabicPeriod"/>
            </a:pPr>
            <a:r>
              <a:rPr lang="en-US" dirty="0"/>
              <a:t>Heater gain</a:t>
            </a:r>
          </a:p>
          <a:p>
            <a:pPr marL="685777" lvl="1" indent="-228600">
              <a:buAutoNum type="arabicPeriod"/>
            </a:pPr>
            <a:r>
              <a:rPr lang="en-US" dirty="0"/>
              <a:t>Time delay</a:t>
            </a:r>
          </a:p>
          <a:p>
            <a:pPr marL="228600" indent="-228600">
              <a:buAutoNum type="arabicPeriod"/>
            </a:pPr>
            <a:r>
              <a:rPr lang="en-US" dirty="0"/>
              <a:t>FIRST-PRINCIPLE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as a model in Modelica based on first-principles / mechanistic model</a:t>
            </a:r>
          </a:p>
          <a:p>
            <a:pPr marL="685777" lvl="1" indent="-228600">
              <a:buAutoNum type="arabicPeriod"/>
            </a:pPr>
            <a:r>
              <a:rPr lang="en-US" dirty="0"/>
              <a:t>Equation based – Heater gain, Time constant and </a:t>
            </a:r>
            <a:r>
              <a:rPr lang="en-US" dirty="0" err="1"/>
              <a:t>timedelay</a:t>
            </a:r>
            <a:endParaRPr lang="en-US" dirty="0"/>
          </a:p>
          <a:p>
            <a:pPr marL="228600" lvl="0" indent="-228600">
              <a:buAutoNum type="arabicPeriod"/>
            </a:pPr>
            <a:r>
              <a:rPr lang="en-US" dirty="0"/>
              <a:t>TRANSFERFUNCTION</a:t>
            </a:r>
          </a:p>
          <a:p>
            <a:pPr marL="685777" lvl="1" indent="-228600">
              <a:buAutoNum type="arabicPeriod"/>
            </a:pPr>
            <a:r>
              <a:rPr lang="en-US" dirty="0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 dirty="0"/>
              <a:t>Time delay</a:t>
            </a:r>
          </a:p>
          <a:p>
            <a:pPr marL="1142955" lvl="2" indent="-228600">
              <a:buAutoNum type="arabicPeriod"/>
            </a:pPr>
            <a:r>
              <a:rPr lang="en-US" dirty="0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STATE SPACE</a:t>
            </a:r>
          </a:p>
          <a:p>
            <a:pPr marL="685777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Implemented with the use </a:t>
            </a:r>
            <a:r>
              <a:rPr lang="en-US" b="1" dirty="0"/>
              <a:t>Python Control Systems Library</a:t>
            </a:r>
            <a:endParaRPr lang="en-US" dirty="0"/>
          </a:p>
          <a:p>
            <a:pPr marL="685777" lvl="1" indent="-228600">
              <a:buAutoNum type="arabicPeriod"/>
            </a:pPr>
            <a:r>
              <a:rPr lang="en-US" dirty="0"/>
              <a:t>Build transfer function, then use series function to merge transfer and </a:t>
            </a:r>
            <a:r>
              <a:rPr lang="en-US" dirty="0" err="1"/>
              <a:t>timedelay</a:t>
            </a:r>
            <a:r>
              <a:rPr lang="en-US" dirty="0"/>
              <a:t> (</a:t>
            </a:r>
            <a:r>
              <a:rPr lang="en-US" dirty="0" err="1"/>
              <a:t>padé</a:t>
            </a:r>
            <a:r>
              <a:rPr lang="en-US" dirty="0"/>
              <a:t>)</a:t>
            </a:r>
          </a:p>
          <a:p>
            <a:pPr marL="228600" lvl="0" indent="-228600">
              <a:buAutoNum type="arabicPeriod"/>
            </a:pPr>
            <a:r>
              <a:rPr lang="en-US" dirty="0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2985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Control signal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4716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</a:t>
            </a:r>
            <a:r>
              <a:rPr lang="en-US" dirty="0" err="1"/>
              <a:t>padé</a:t>
            </a:r>
            <a:r>
              <a:rPr lang="en-US" dirty="0"/>
              <a:t> approximation =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5134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</a:t>
            </a:r>
            <a:r>
              <a:rPr lang="en-US" dirty="0" err="1"/>
              <a:t>padé</a:t>
            </a:r>
            <a:r>
              <a:rPr lang="en-US" dirty="0"/>
              <a:t> approximation = 10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 step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0719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Error: C Destructor writes object destroyed to the screen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5392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ogo" hidden="1">
            <a:extLst>
              <a:ext uri="{FF2B5EF4-FFF2-40B4-BE49-F238E27FC236}">
                <a16:creationId xmlns:a16="http://schemas.microsoft.com/office/drawing/2014/main" id="{4FBB6371-6B91-80FB-6590-7F99F6166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B63A5571-9EEC-3B81-E03E-F0B00E64A7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53193" y="4129914"/>
            <a:ext cx="2468609" cy="2728087"/>
          </a:xfrm>
          <a:custGeom>
            <a:avLst/>
            <a:gdLst>
              <a:gd name="connsiteX0" fmla="*/ 112812 w 2468609"/>
              <a:gd name="connsiteY0" fmla="*/ 0 h 2728087"/>
              <a:gd name="connsiteX1" fmla="*/ 1820368 w 2468609"/>
              <a:gd name="connsiteY1" fmla="*/ 426847 h 2728087"/>
              <a:gd name="connsiteX2" fmla="*/ 2424416 w 2468609"/>
              <a:gd name="connsiteY2" fmla="*/ 1527175 h 2728087"/>
              <a:gd name="connsiteX3" fmla="*/ 2024105 w 2468609"/>
              <a:gd name="connsiteY3" fmla="*/ 2728087 h 2728087"/>
              <a:gd name="connsiteX4" fmla="*/ 0 w 2468609"/>
              <a:gd name="connsiteY4" fmla="*/ 2728087 h 2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8609" h="2728087">
                <a:moveTo>
                  <a:pt x="112812" y="0"/>
                </a:moveTo>
                <a:lnTo>
                  <a:pt x="1820368" y="426847"/>
                </a:lnTo>
                <a:cubicBezTo>
                  <a:pt x="2303758" y="547688"/>
                  <a:pt x="2581968" y="1054481"/>
                  <a:pt x="2424416" y="1527175"/>
                </a:cubicBezTo>
                <a:lnTo>
                  <a:pt x="2024105" y="2728087"/>
                </a:lnTo>
                <a:lnTo>
                  <a:pt x="0" y="272808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79706AD2-B2C4-E800-F98D-A308C1B2C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3588" y="3827400"/>
            <a:ext cx="4002417" cy="3030601"/>
          </a:xfrm>
          <a:custGeom>
            <a:avLst/>
            <a:gdLst>
              <a:gd name="connsiteX0" fmla="*/ 1414002 w 4002417"/>
              <a:gd name="connsiteY0" fmla="*/ 0 h 3030601"/>
              <a:gd name="connsiteX1" fmla="*/ 2686937 w 4002417"/>
              <a:gd name="connsiteY1" fmla="*/ 0 h 3030601"/>
              <a:gd name="connsiteX2" fmla="*/ 2894404 w 4002417"/>
              <a:gd name="connsiteY2" fmla="*/ 25527 h 3030601"/>
              <a:gd name="connsiteX3" fmla="*/ 4002417 w 4002417"/>
              <a:gd name="connsiteY3" fmla="*/ 302514 h 3030601"/>
              <a:gd name="connsiteX4" fmla="*/ 3889603 w 4002417"/>
              <a:gd name="connsiteY4" fmla="*/ 3030601 h 3030601"/>
              <a:gd name="connsiteX5" fmla="*/ 306485 w 4002417"/>
              <a:gd name="connsiteY5" fmla="*/ 3030601 h 3030601"/>
              <a:gd name="connsiteX6" fmla="*/ 43908 w 4002417"/>
              <a:gd name="connsiteY6" fmla="*/ 2242947 h 3030601"/>
              <a:gd name="connsiteX7" fmla="*/ 90330 w 4002417"/>
              <a:gd name="connsiteY7" fmla="*/ 1589913 h 3030601"/>
              <a:gd name="connsiteX8" fmla="*/ 648909 w 4002417"/>
              <a:gd name="connsiteY8" fmla="*/ 472821 h 3030601"/>
              <a:gd name="connsiteX9" fmla="*/ 1414002 w 4002417"/>
              <a:gd name="connsiteY9" fmla="*/ 0 h 30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2417" h="3030601">
                <a:moveTo>
                  <a:pt x="1414002" y="0"/>
                </a:moveTo>
                <a:lnTo>
                  <a:pt x="2686937" y="0"/>
                </a:lnTo>
                <a:cubicBezTo>
                  <a:pt x="2756855" y="0"/>
                  <a:pt x="2826582" y="8572"/>
                  <a:pt x="2894404" y="25527"/>
                </a:cubicBezTo>
                <a:lnTo>
                  <a:pt x="4002417" y="302514"/>
                </a:lnTo>
                <a:lnTo>
                  <a:pt x="3889603" y="3030601"/>
                </a:lnTo>
                <a:lnTo>
                  <a:pt x="306485" y="3030601"/>
                </a:lnTo>
                <a:lnTo>
                  <a:pt x="43908" y="2242947"/>
                </a:lnTo>
                <a:cubicBezTo>
                  <a:pt x="-27851" y="2027745"/>
                  <a:pt x="-11150" y="1792795"/>
                  <a:pt x="90330" y="1589913"/>
                </a:cubicBezTo>
                <a:lnTo>
                  <a:pt x="648909" y="472821"/>
                </a:lnTo>
                <a:cubicBezTo>
                  <a:pt x="793761" y="183070"/>
                  <a:pt x="1090007" y="0"/>
                  <a:pt x="141400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D89FC5B-AFFC-5ECA-520E-259A3D9493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66006" y="317213"/>
            <a:ext cx="2725995" cy="6540789"/>
          </a:xfrm>
          <a:custGeom>
            <a:avLst/>
            <a:gdLst>
              <a:gd name="connsiteX0" fmla="*/ 2390724 w 2725995"/>
              <a:gd name="connsiteY0" fmla="*/ 145 h 6540789"/>
              <a:gd name="connsiteX1" fmla="*/ 2520848 w 2725995"/>
              <a:gd name="connsiteY1" fmla="*/ 6639 h 6540789"/>
              <a:gd name="connsiteX2" fmla="*/ 2725995 w 2725995"/>
              <a:gd name="connsiteY2" fmla="*/ 30741 h 6540789"/>
              <a:gd name="connsiteX3" fmla="*/ 2725995 w 2725995"/>
              <a:gd name="connsiteY3" fmla="*/ 6540789 h 6540789"/>
              <a:gd name="connsiteX4" fmla="*/ 1911270 w 2725995"/>
              <a:gd name="connsiteY4" fmla="*/ 6540789 h 6540789"/>
              <a:gd name="connsiteX5" fmla="*/ 2311602 w 2725995"/>
              <a:gd name="connsiteY5" fmla="*/ 5339814 h 6540789"/>
              <a:gd name="connsiteX6" fmla="*/ 1707555 w 2725995"/>
              <a:gd name="connsiteY6" fmla="*/ 4239486 h 6540789"/>
              <a:gd name="connsiteX7" fmla="*/ 0 w 2725995"/>
              <a:gd name="connsiteY7" fmla="*/ 3812639 h 6540789"/>
              <a:gd name="connsiteX8" fmla="*/ 39818 w 2725995"/>
              <a:gd name="connsiteY8" fmla="*/ 2850424 h 6540789"/>
              <a:gd name="connsiteX9" fmla="*/ 224931 w 2725995"/>
              <a:gd name="connsiteY9" fmla="*/ 2319183 h 6540789"/>
              <a:gd name="connsiteX10" fmla="*/ 1622840 w 2725995"/>
              <a:gd name="connsiteY10" fmla="*/ 399323 h 6540789"/>
              <a:gd name="connsiteX11" fmla="*/ 2390724 w 2725995"/>
              <a:gd name="connsiteY11" fmla="*/ 145 h 65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5995" h="6540789">
                <a:moveTo>
                  <a:pt x="2390724" y="145"/>
                </a:moveTo>
                <a:cubicBezTo>
                  <a:pt x="2433847" y="-600"/>
                  <a:pt x="2477308" y="1528"/>
                  <a:pt x="2520848" y="6639"/>
                </a:cubicBezTo>
                <a:lnTo>
                  <a:pt x="2725995" y="30741"/>
                </a:lnTo>
                <a:lnTo>
                  <a:pt x="2725995" y="6540789"/>
                </a:lnTo>
                <a:lnTo>
                  <a:pt x="1911270" y="6540789"/>
                </a:lnTo>
                <a:lnTo>
                  <a:pt x="2311602" y="5339814"/>
                </a:lnTo>
                <a:cubicBezTo>
                  <a:pt x="2469154" y="4867120"/>
                  <a:pt x="2190945" y="4360326"/>
                  <a:pt x="1707555" y="4239486"/>
                </a:cubicBezTo>
                <a:lnTo>
                  <a:pt x="0" y="3812639"/>
                </a:lnTo>
                <a:lnTo>
                  <a:pt x="39818" y="2850424"/>
                </a:lnTo>
                <a:cubicBezTo>
                  <a:pt x="47691" y="2658908"/>
                  <a:pt x="112148" y="2474122"/>
                  <a:pt x="224931" y="2319183"/>
                </a:cubicBezTo>
                <a:lnTo>
                  <a:pt x="1622840" y="399323"/>
                </a:lnTo>
                <a:cubicBezTo>
                  <a:pt x="1803485" y="151293"/>
                  <a:pt x="2088857" y="5358"/>
                  <a:pt x="2390724" y="14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3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09" y="2317810"/>
            <a:ext cx="7240383" cy="1346523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09" y="3954463"/>
            <a:ext cx="3435574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87F521-CE19-4C00-89F2-010848686CCC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5B075076-87B0-46CC-8F53-CCCD8567C9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83A215E7-9140-B6D9-0724-F3AE44E60111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404CEFA4-F3EE-205B-70E5-B0531D54F3DF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forside1,forside2,forside3,forside4</a:t>
            </a: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2E93619A-3168-1CF9-982D-93E4F5183B97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4C1F7DF7-A79A-327B-74FB-36A9CA56E24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B81D7BBD-1046-630E-AF8E-2CB8BA5D4FE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1E074C6D-6F76-B81E-BC9B-A037FCB9C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62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A51CDB-4962-AE92-EC5F-051570145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185B7DD-E435-FD9E-F9D8-C015B4DF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FB1D-3DD9-44E2-992C-85832D0BD1D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1542192-7CB3-6DA1-ACCF-A368B0BE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1162F16-EFE2-A1CB-8110-E383318B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4C38-889C-42AB-B0C3-6FA0D099F45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808B39-2E1C-D318-F279-4992524EE7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1609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FAD778C8-BB99-36DD-4BF0-209C4BF943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9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0" name="Plassholder for bilde 6">
            <a:extLst>
              <a:ext uri="{FF2B5EF4-FFF2-40B4-BE49-F238E27FC236}">
                <a16:creationId xmlns:a16="http://schemas.microsoft.com/office/drawing/2014/main" id="{AB616953-98C8-92F9-2CE2-CA453A962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3841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11" name="Plassholder for tekst 7">
            <a:extLst>
              <a:ext uri="{FF2B5EF4-FFF2-40B4-BE49-F238E27FC236}">
                <a16:creationId xmlns:a16="http://schemas.microsoft.com/office/drawing/2014/main" id="{AF56458F-55CA-A4AB-9F27-7ACDBA09A4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3841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2" name="Plassholder for bilde 6">
            <a:extLst>
              <a:ext uri="{FF2B5EF4-FFF2-40B4-BE49-F238E27FC236}">
                <a16:creationId xmlns:a16="http://schemas.microsoft.com/office/drawing/2014/main" id="{8E64B48D-7C64-0420-333D-C8EC037970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0740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A94483CC-0E8B-85BC-712B-CEFF2AF5E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0740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1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935BAD-A210-48A0-AAE0-4804CFA39B03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818F6643-3995-4064-ADBD-8DE4A5A8D8C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00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chemeClr val="dk1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C81E72F-8102-4132-9495-95A70A6E516E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811C313-7153-453F-8763-F796F4B1D7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546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2F0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A84804B-BF66-4B99-A484-60A99777C59A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F828DDCE-6F1C-4A95-A385-FAD93A4720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5807094-66F2-DDB3-B66F-C37D35A28ED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1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8F51B533-2A6D-24A1-DAC9-0A82EF1760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094739" y="4546800"/>
            <a:ext cx="3429652" cy="192361"/>
          </a:xfrm>
        </p:spPr>
        <p:txBody>
          <a:bodyPr lIns="0" tIns="0" rIns="0" bIns="0">
            <a:spAutoFit/>
          </a:bodyPr>
          <a:lstStyle>
            <a:lvl1pPr marL="171442" indent="-171442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1250" b="0" i="0">
                <a:solidFill>
                  <a:schemeClr val="lt1"/>
                </a:solidFill>
                <a:latin typeface="Maison Neue Bold" panose="02000000000000000000" pitchFamily="50" charset="0"/>
              </a:defRPr>
            </a:lvl1pPr>
          </a:lstStyle>
          <a:p>
            <a:pPr lvl="0"/>
            <a:r>
              <a:rPr lang="en-GB"/>
              <a:t>John Smith</a:t>
            </a:r>
            <a:endParaRPr lang="en-GB" dirty="0"/>
          </a:p>
        </p:txBody>
      </p:sp>
      <p:sp>
        <p:nvSpPr>
          <p:cNvPr id="13" name="Plassholder for tekst 8">
            <a:extLst>
              <a:ext uri="{FF2B5EF4-FFF2-40B4-BE49-F238E27FC236}">
                <a16:creationId xmlns:a16="http://schemas.microsoft.com/office/drawing/2014/main" id="{390456B5-3DD5-4636-5C48-27C506DCAF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094739" y="4771659"/>
            <a:ext cx="3429652" cy="192361"/>
          </a:xfrm>
        </p:spPr>
        <p:txBody>
          <a:bodyPr lIns="0" tIns="0" rIns="0" bIns="0">
            <a:spAutoFit/>
          </a:bodyPr>
          <a:lstStyle>
            <a:lvl1pPr marL="0" indent="0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None/>
              <a:defRPr sz="1250" b="0" i="0">
                <a:solidFill>
                  <a:schemeClr val="lt1"/>
                </a:solidFill>
                <a:latin typeface="+mn-lt"/>
              </a:defRPr>
            </a:lvl1pPr>
          </a:lstStyle>
          <a:p>
            <a:pPr lvl="0"/>
            <a:r>
              <a:rPr lang="en-GB"/>
              <a:t>Title/position/role/work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B75A2FDC-E0C3-A8C9-66DA-B09F0E930214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09F6C844-FA68-8D49-E5F4-FCD7DE950A89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sitatside1,sitatside2,sitatside3</a:t>
            </a:r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3E096E31-D030-122D-E4D8-0860ECDCA7CD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A70235A6-590E-6A81-13C1-50CF28EED503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0E082674-A2A0-0EF2-562D-1BE13A3F50A5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0" name="Plassholder for tekst 16">
            <a:extLst>
              <a:ext uri="{FF2B5EF4-FFF2-40B4-BE49-F238E27FC236}">
                <a16:creationId xmlns:a16="http://schemas.microsoft.com/office/drawing/2014/main" id="{140957C8-83FA-69AD-1628-3A24F18DE5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6" name="logo" hidden="1">
            <a:extLst>
              <a:ext uri="{FF2B5EF4-FFF2-40B4-BE49-F238E27FC236}">
                <a16:creationId xmlns:a16="http://schemas.microsoft.com/office/drawing/2014/main" id="{D41B445D-4964-9B6F-DD2A-721A9326C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43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#2">
    <p:bg>
      <p:bgPr>
        <a:solidFill>
          <a:srgbClr val="CDB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DE27AD76-B2D3-E34C-2884-B0C680BE2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9958" y="-1"/>
            <a:ext cx="8122042" cy="3842254"/>
          </a:xfrm>
          <a:custGeom>
            <a:avLst/>
            <a:gdLst>
              <a:gd name="connsiteX0" fmla="*/ 0 w 8122042"/>
              <a:gd name="connsiteY0" fmla="*/ 0 h 3842254"/>
              <a:gd name="connsiteX1" fmla="*/ 8122042 w 8122042"/>
              <a:gd name="connsiteY1" fmla="*/ 0 h 3842254"/>
              <a:gd name="connsiteX2" fmla="*/ 8122042 w 8122042"/>
              <a:gd name="connsiteY2" fmla="*/ 3842254 h 3842254"/>
              <a:gd name="connsiteX3" fmla="*/ 7669484 w 8122042"/>
              <a:gd name="connsiteY3" fmla="*/ 2937195 h 3842254"/>
              <a:gd name="connsiteX4" fmla="*/ 6956210 w 8122042"/>
              <a:gd name="connsiteY4" fmla="*/ 2318578 h 384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2042" h="3842254">
                <a:moveTo>
                  <a:pt x="0" y="0"/>
                </a:moveTo>
                <a:lnTo>
                  <a:pt x="8122042" y="0"/>
                </a:lnTo>
                <a:lnTo>
                  <a:pt x="8122042" y="3842254"/>
                </a:lnTo>
                <a:lnTo>
                  <a:pt x="7669484" y="2937195"/>
                </a:lnTo>
                <a:cubicBezTo>
                  <a:pt x="7523172" y="2644523"/>
                  <a:pt x="7266618" y="2422020"/>
                  <a:pt x="6956210" y="2318578"/>
                </a:cubicBezTo>
                <a:close/>
              </a:path>
            </a:pathLst>
          </a:custGeom>
          <a:solidFill>
            <a:srgbClr val="DAD9FF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31292480-A634-37FF-DDC3-8729D3CFF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" y="1"/>
            <a:ext cx="3334269" cy="6858001"/>
          </a:xfrm>
          <a:custGeom>
            <a:avLst/>
            <a:gdLst>
              <a:gd name="connsiteX0" fmla="*/ 0 w 3334269"/>
              <a:gd name="connsiteY0" fmla="*/ 0 h 6858001"/>
              <a:gd name="connsiteX1" fmla="*/ 3200966 w 3334269"/>
              <a:gd name="connsiteY1" fmla="*/ 0 h 6858001"/>
              <a:gd name="connsiteX2" fmla="*/ 1649766 w 3334269"/>
              <a:gd name="connsiteY2" fmla="*/ 1551052 h 6858001"/>
              <a:gd name="connsiteX3" fmla="*/ 1131893 w 3334269"/>
              <a:gd name="connsiteY3" fmla="*/ 2801241 h 6858001"/>
              <a:gd name="connsiteX4" fmla="*/ 1131893 w 3334269"/>
              <a:gd name="connsiteY4" fmla="*/ 4664204 h 6858001"/>
              <a:gd name="connsiteX5" fmla="*/ 2109279 w 3334269"/>
              <a:gd name="connsiteY5" fmla="*/ 6245543 h 6858001"/>
              <a:gd name="connsiteX6" fmla="*/ 3334269 w 3334269"/>
              <a:gd name="connsiteY6" fmla="*/ 6858001 h 6858001"/>
              <a:gd name="connsiteX7" fmla="*/ 0 w 333426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269" h="6858001">
                <a:moveTo>
                  <a:pt x="0" y="0"/>
                </a:moveTo>
                <a:lnTo>
                  <a:pt x="3200966" y="0"/>
                </a:lnTo>
                <a:lnTo>
                  <a:pt x="1649766" y="1551052"/>
                </a:lnTo>
                <a:cubicBezTo>
                  <a:pt x="1318149" y="1882649"/>
                  <a:pt x="1131893" y="2332356"/>
                  <a:pt x="1131893" y="2801241"/>
                </a:cubicBezTo>
                <a:lnTo>
                  <a:pt x="1131893" y="4664204"/>
                </a:lnTo>
                <a:cubicBezTo>
                  <a:pt x="1131893" y="5333874"/>
                  <a:pt x="1510248" y="5946078"/>
                  <a:pt x="2109279" y="6245543"/>
                </a:cubicBezTo>
                <a:lnTo>
                  <a:pt x="333426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595F9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D30C27A1-4950-4AA2-81E0-BC31AF7EC4BC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2BDABE12-28C1-4A5B-8268-F69B9F9FB12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8">
            <a:extLst>
              <a:ext uri="{FF2B5EF4-FFF2-40B4-BE49-F238E27FC236}">
                <a16:creationId xmlns:a16="http://schemas.microsoft.com/office/drawing/2014/main" id="{A529141C-5DEB-CE3D-CBDF-64DB3EA1595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0">
                <a:solidFill>
                  <a:schemeClr val="dk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6DB1F120-53B0-BED5-B2F8-C7896CA9F8AC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7A7EF8-05C1-07EE-276C-E211FDB62EE5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hvileside1,hvileside2,hvileside3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A802B92C-C4E5-DA0C-C409-9A0066E81C8F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9" name="addin_text" hidden="1">
            <a:extLst>
              <a:ext uri="{FF2B5EF4-FFF2-40B4-BE49-F238E27FC236}">
                <a16:creationId xmlns:a16="http://schemas.microsoft.com/office/drawing/2014/main" id="{7BF20C95-D4E8-9F43-B45E-604CB7DE4519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D405392-A61B-1C80-F80A-35BF0D219A40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3" name="Plassholder for tekst 16">
            <a:extLst>
              <a:ext uri="{FF2B5EF4-FFF2-40B4-BE49-F238E27FC236}">
                <a16:creationId xmlns:a16="http://schemas.microsoft.com/office/drawing/2014/main" id="{B39B387D-7CB5-95A4-79B2-7E9D41EF74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4" name="logo" hidden="1">
            <a:extLst>
              <a:ext uri="{FF2B5EF4-FFF2-40B4-BE49-F238E27FC236}">
                <a16:creationId xmlns:a16="http://schemas.microsoft.com/office/drawing/2014/main" id="{7AA35D61-52D9-E20A-28A7-E00C28A2C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2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narro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484A65B2-A9BE-4AB2-B432-6A9746556365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0965E89C-8B94-435C-84A1-FBBF76EB5C8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296069"/>
            <a:ext cx="4039374" cy="2419647"/>
          </a:xfrm>
          <a:prstGeom prst="rect">
            <a:avLst/>
          </a:prstGeom>
          <a:solidFill>
            <a:srgbClr val="DAD9FF"/>
          </a:solidFill>
        </p:spPr>
        <p:txBody>
          <a:bodyPr lIns="633600" tIns="824400" rIns="633600" bIns="824400" anchor="ctr"/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934FF56A-A920-2D9B-5F33-362A94A80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109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wid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60BDF6-2763-4F85-96D2-81E3083636A2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A63AF796-72DF-47B2-A4F1-4EE275520F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639011"/>
            <a:ext cx="6668774" cy="2076704"/>
          </a:xfrm>
          <a:prstGeom prst="rect">
            <a:avLst/>
          </a:prstGeom>
          <a:solidFill>
            <a:srgbClr val="7800F0"/>
          </a:solidFill>
        </p:spPr>
        <p:txBody>
          <a:bodyPr lIns="633600" tIns="824400" rIns="633600" bIns="824400" anchor="ctr"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chemeClr val="accent6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6B0D9BDB-492D-0248-BC6B-3F4E593BD9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k 13">
            <a:extLst>
              <a:ext uri="{FF2B5EF4-FFF2-40B4-BE49-F238E27FC236}">
                <a16:creationId xmlns:a16="http://schemas.microsoft.com/office/drawing/2014/main" id="{820325F4-F0C8-63B6-F041-BBC290794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581563"/>
            <a:ext cx="12192194" cy="3276439"/>
          </a:xfrm>
          <a:prstGeom prst="rect">
            <a:avLst/>
          </a:prstGeom>
        </p:spPr>
      </p:pic>
      <p:sp>
        <p:nvSpPr>
          <p:cNvPr id="19" name="Plassholder for bilde 18">
            <a:extLst>
              <a:ext uri="{FF2B5EF4-FFF2-40B4-BE49-F238E27FC236}">
                <a16:creationId xmlns:a16="http://schemas.microsoft.com/office/drawing/2014/main" id="{32CE2C37-EC33-8F5C-5B10-929EA6016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6858000"/>
          </a:xfrm>
          <a:custGeom>
            <a:avLst/>
            <a:gdLst>
              <a:gd name="connsiteX0" fmla="*/ 0 w 24382411"/>
              <a:gd name="connsiteY0" fmla="*/ 13715998 h 13715999"/>
              <a:gd name="connsiteX1" fmla="*/ 12346585 w 24382411"/>
              <a:gd name="connsiteY1" fmla="*/ 13715998 h 13715999"/>
              <a:gd name="connsiteX2" fmla="*/ 24382411 w 24382411"/>
              <a:gd name="connsiteY2" fmla="*/ 13715998 h 13715999"/>
              <a:gd name="connsiteX3" fmla="*/ 24382411 w 24382411"/>
              <a:gd name="connsiteY3" fmla="*/ 13715999 h 13715999"/>
              <a:gd name="connsiteX4" fmla="*/ 0 w 24382411"/>
              <a:gd name="connsiteY4" fmla="*/ 13715999 h 13715999"/>
              <a:gd name="connsiteX5" fmla="*/ 0 w 24382411"/>
              <a:gd name="connsiteY5" fmla="*/ 0 h 13715999"/>
              <a:gd name="connsiteX6" fmla="*/ 24382411 w 24382411"/>
              <a:gd name="connsiteY6" fmla="*/ 0 h 13715999"/>
              <a:gd name="connsiteX7" fmla="*/ 24382411 w 24382411"/>
              <a:gd name="connsiteY7" fmla="*/ 11288132 h 13715999"/>
              <a:gd name="connsiteX8" fmla="*/ 11845976 w 24382411"/>
              <a:gd name="connsiteY8" fmla="*/ 11288132 h 13715999"/>
              <a:gd name="connsiteX9" fmla="*/ 11132653 w 24382411"/>
              <a:gd name="connsiteY9" fmla="*/ 11288132 h 13715999"/>
              <a:gd name="connsiteX10" fmla="*/ 11127699 w 24382411"/>
              <a:gd name="connsiteY10" fmla="*/ 11278227 h 13715999"/>
              <a:gd name="connsiteX11" fmla="*/ 10367515 w 24382411"/>
              <a:gd name="connsiteY11" fmla="*/ 10618876 h 13715999"/>
              <a:gd name="connsiteX12" fmla="*/ 4191 w 24382411"/>
              <a:gd name="connsiteY12" fmla="*/ 7164392 h 13715999"/>
              <a:gd name="connsiteX13" fmla="*/ 0 w 24382411"/>
              <a:gd name="connsiteY13" fmla="*/ 7163122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2411" h="13715999">
                <a:moveTo>
                  <a:pt x="0" y="13715998"/>
                </a:moveTo>
                <a:lnTo>
                  <a:pt x="12346585" y="13715998"/>
                </a:lnTo>
                <a:lnTo>
                  <a:pt x="24382411" y="13715998"/>
                </a:lnTo>
                <a:lnTo>
                  <a:pt x="24382411" y="13715999"/>
                </a:lnTo>
                <a:lnTo>
                  <a:pt x="0" y="13715999"/>
                </a:lnTo>
                <a:close/>
                <a:moveTo>
                  <a:pt x="0" y="0"/>
                </a:moveTo>
                <a:lnTo>
                  <a:pt x="24382411" y="0"/>
                </a:lnTo>
                <a:lnTo>
                  <a:pt x="24382411" y="11288132"/>
                </a:lnTo>
                <a:lnTo>
                  <a:pt x="11845976" y="11288132"/>
                </a:lnTo>
                <a:lnTo>
                  <a:pt x="11132653" y="11288132"/>
                </a:lnTo>
                <a:lnTo>
                  <a:pt x="11127699" y="11278227"/>
                </a:lnTo>
                <a:cubicBezTo>
                  <a:pt x="10971752" y="10966331"/>
                  <a:pt x="10698333" y="10729106"/>
                  <a:pt x="10367515" y="10618876"/>
                </a:cubicBezTo>
                <a:lnTo>
                  <a:pt x="4191" y="7164392"/>
                </a:lnTo>
                <a:cubicBezTo>
                  <a:pt x="2794" y="7164011"/>
                  <a:pt x="1397" y="7163630"/>
                  <a:pt x="0" y="7163122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BB00164-0F79-4156-8FB0-FFB0AA8FB82E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48EF9683-F65B-47E1-AF93-2CDF84F7ECC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56CE5E13-7CE7-1AFE-D345-0665928FC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9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F9C6AD29-E181-34D8-0C7D-4A4951C57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1017" y="431407"/>
            <a:ext cx="8960983" cy="6426277"/>
          </a:xfrm>
          <a:custGeom>
            <a:avLst/>
            <a:gdLst>
              <a:gd name="connsiteX0" fmla="*/ 12845821 w 17920799"/>
              <a:gd name="connsiteY0" fmla="*/ 0 h 12852554"/>
              <a:gd name="connsiteX1" fmla="*/ 14509877 w 17920799"/>
              <a:gd name="connsiteY1" fmla="*/ 425984 h 12852554"/>
              <a:gd name="connsiteX2" fmla="*/ 17446171 w 17920799"/>
              <a:gd name="connsiteY2" fmla="*/ 2034538 h 12852554"/>
              <a:gd name="connsiteX3" fmla="*/ 17691201 w 17920799"/>
              <a:gd name="connsiteY3" fmla="*/ 2185598 h 12852554"/>
              <a:gd name="connsiteX4" fmla="*/ 17920799 w 17920799"/>
              <a:gd name="connsiteY4" fmla="*/ 2354951 h 12852554"/>
              <a:gd name="connsiteX5" fmla="*/ 17920799 w 17920799"/>
              <a:gd name="connsiteY5" fmla="*/ 12852554 h 12852554"/>
              <a:gd name="connsiteX6" fmla="*/ 1813924 w 17920799"/>
              <a:gd name="connsiteY6" fmla="*/ 12852554 h 12852554"/>
              <a:gd name="connsiteX7" fmla="*/ 0 w 17920799"/>
              <a:gd name="connsiteY7" fmla="*/ 7026579 h 12852554"/>
              <a:gd name="connsiteX8" fmla="*/ 11084603 w 17920799"/>
              <a:gd name="connsiteY8" fmla="*/ 481233 h 12852554"/>
              <a:gd name="connsiteX9" fmla="*/ 11084477 w 17920799"/>
              <a:gd name="connsiteY9" fmla="*/ 481233 h 12852554"/>
              <a:gd name="connsiteX10" fmla="*/ 12845821 w 17920799"/>
              <a:gd name="connsiteY10" fmla="*/ 0 h 1285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20799" h="12852554">
                <a:moveTo>
                  <a:pt x="12845821" y="0"/>
                </a:moveTo>
                <a:cubicBezTo>
                  <a:pt x="13418119" y="0"/>
                  <a:pt x="13991051" y="141741"/>
                  <a:pt x="14509877" y="425984"/>
                </a:cubicBezTo>
                <a:lnTo>
                  <a:pt x="17446171" y="2034538"/>
                </a:lnTo>
                <a:cubicBezTo>
                  <a:pt x="17530885" y="2080960"/>
                  <a:pt x="17612297" y="2131731"/>
                  <a:pt x="17691201" y="2185598"/>
                </a:cubicBezTo>
                <a:lnTo>
                  <a:pt x="17920799" y="2354951"/>
                </a:lnTo>
                <a:lnTo>
                  <a:pt x="17920799" y="12852554"/>
                </a:lnTo>
                <a:lnTo>
                  <a:pt x="1813924" y="12852554"/>
                </a:lnTo>
                <a:lnTo>
                  <a:pt x="0" y="7026579"/>
                </a:lnTo>
                <a:lnTo>
                  <a:pt x="11084603" y="481233"/>
                </a:lnTo>
                <a:lnTo>
                  <a:pt x="11084477" y="481233"/>
                </a:lnTo>
                <a:cubicBezTo>
                  <a:pt x="11627181" y="160665"/>
                  <a:pt x="12236183" y="0"/>
                  <a:pt x="12845821" y="0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2D971CE7-205F-4567-84C1-55F61F11AC16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BE606E07-1AD7-40D9-A2D1-A6AB3FB840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51EB1057-E62C-426F-CDEF-30BDC17AE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393292"/>
            <a:ext cx="4138469" cy="5464709"/>
          </a:xfrm>
          <a:prstGeom prst="rect">
            <a:avLst/>
          </a:prstGeom>
        </p:spPr>
      </p:pic>
      <p:pic>
        <p:nvPicPr>
          <p:cNvPr id="6" name="logo">
            <a:extLst>
              <a:ext uri="{FF2B5EF4-FFF2-40B4-BE49-F238E27FC236}">
                <a16:creationId xmlns:a16="http://schemas.microsoft.com/office/drawing/2014/main" id="{5F69BC77-0EA0-790F-3A98-C1CEB6EFA1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09" y="572473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43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148D269E-DCAC-FB24-955D-3F25BB3DC3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5841288"/>
          </a:xfrm>
          <a:custGeom>
            <a:avLst/>
            <a:gdLst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1833659 w 24382411"/>
              <a:gd name="connsiteY15" fmla="*/ 12667412 h 13715999"/>
              <a:gd name="connsiteX16" fmla="*/ 16758984 w 24382411"/>
              <a:gd name="connsiteY16" fmla="*/ 11682321 h 13715999"/>
              <a:gd name="connsiteX17" fmla="*/ 0 w 24382411"/>
              <a:gd name="connsiteY17" fmla="*/ 497883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6758984 w 24382411"/>
              <a:gd name="connsiteY15" fmla="*/ 11682321 h 13715999"/>
              <a:gd name="connsiteX16" fmla="*/ 0 w 24382411"/>
              <a:gd name="connsiteY16" fmla="*/ 4978830 h 13715999"/>
              <a:gd name="connsiteX17" fmla="*/ 0 w 24382411"/>
              <a:gd name="connsiteY17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0581246 w 24382411"/>
              <a:gd name="connsiteY13" fmla="*/ 13337685 h 13715999"/>
              <a:gd name="connsiteX14" fmla="*/ 16758984 w 24382411"/>
              <a:gd name="connsiteY14" fmla="*/ 11682321 h 13715999"/>
              <a:gd name="connsiteX15" fmla="*/ 0 w 24382411"/>
              <a:gd name="connsiteY15" fmla="*/ 4978830 h 13715999"/>
              <a:gd name="connsiteX16" fmla="*/ 0 w 24382411"/>
              <a:gd name="connsiteY16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6758984 w 24382411"/>
              <a:gd name="connsiteY13" fmla="*/ 11682321 h 13715999"/>
              <a:gd name="connsiteX14" fmla="*/ 0 w 24382411"/>
              <a:gd name="connsiteY14" fmla="*/ 4978830 h 13715999"/>
              <a:gd name="connsiteX15" fmla="*/ 0 w 24382411"/>
              <a:gd name="connsiteY15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6758984 w 24382411"/>
              <a:gd name="connsiteY12" fmla="*/ 11682321 h 13715999"/>
              <a:gd name="connsiteX13" fmla="*/ 0 w 24382411"/>
              <a:gd name="connsiteY13" fmla="*/ 4978830 h 13715999"/>
              <a:gd name="connsiteX14" fmla="*/ 0 w 24382411"/>
              <a:gd name="connsiteY14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203057 w 24382411"/>
              <a:gd name="connsiteY10" fmla="*/ 13715999 h 13715999"/>
              <a:gd name="connsiteX11" fmla="*/ 16758984 w 24382411"/>
              <a:gd name="connsiteY11" fmla="*/ 11682321 h 13715999"/>
              <a:gd name="connsiteX12" fmla="*/ 0 w 24382411"/>
              <a:gd name="connsiteY12" fmla="*/ 4978830 h 13715999"/>
              <a:gd name="connsiteX13" fmla="*/ 0 w 24382411"/>
              <a:gd name="connsiteY13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6758984 w 24382411"/>
              <a:gd name="connsiteY10" fmla="*/ 11682321 h 13715999"/>
              <a:gd name="connsiteX11" fmla="*/ 0 w 24382411"/>
              <a:gd name="connsiteY11" fmla="*/ 4978830 h 13715999"/>
              <a:gd name="connsiteX12" fmla="*/ 0 w 24382411"/>
              <a:gd name="connsiteY12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6758984 w 24382411"/>
              <a:gd name="connsiteY9" fmla="*/ 11682321 h 13715999"/>
              <a:gd name="connsiteX10" fmla="*/ 0 w 24382411"/>
              <a:gd name="connsiteY10" fmla="*/ 4978830 h 13715999"/>
              <a:gd name="connsiteX11" fmla="*/ 0 w 24382411"/>
              <a:gd name="connsiteY11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16758983 w 24382411"/>
              <a:gd name="connsiteY7" fmla="*/ 11682575 h 13715999"/>
              <a:gd name="connsiteX8" fmla="*/ 16758984 w 24382411"/>
              <a:gd name="connsiteY8" fmla="*/ 11682321 h 13715999"/>
              <a:gd name="connsiteX9" fmla="*/ 0 w 24382411"/>
              <a:gd name="connsiteY9" fmla="*/ 4978830 h 13715999"/>
              <a:gd name="connsiteX10" fmla="*/ 0 w 24382411"/>
              <a:gd name="connsiteY10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21809471 w 24382411"/>
              <a:gd name="connsiteY5" fmla="*/ 13715999 h 13715999"/>
              <a:gd name="connsiteX6" fmla="*/ 16758983 w 24382411"/>
              <a:gd name="connsiteY6" fmla="*/ 11682575 h 13715999"/>
              <a:gd name="connsiteX7" fmla="*/ 16758984 w 24382411"/>
              <a:gd name="connsiteY7" fmla="*/ 11682321 h 13715999"/>
              <a:gd name="connsiteX8" fmla="*/ 0 w 24382411"/>
              <a:gd name="connsiteY8" fmla="*/ 4978830 h 13715999"/>
              <a:gd name="connsiteX9" fmla="*/ 0 w 24382411"/>
              <a:gd name="connsiteY9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16758983 w 24382411"/>
              <a:gd name="connsiteY5" fmla="*/ 11682575 h 13715999"/>
              <a:gd name="connsiteX6" fmla="*/ 16758984 w 24382411"/>
              <a:gd name="connsiteY6" fmla="*/ 11682321 h 13715999"/>
              <a:gd name="connsiteX7" fmla="*/ 0 w 24382411"/>
              <a:gd name="connsiteY7" fmla="*/ 4978830 h 13715999"/>
              <a:gd name="connsiteX8" fmla="*/ 0 w 24382411"/>
              <a:gd name="connsiteY8" fmla="*/ 0 h 13715999"/>
              <a:gd name="connsiteX0" fmla="*/ 0 w 24382411"/>
              <a:gd name="connsiteY0" fmla="*/ 0 h 11682575"/>
              <a:gd name="connsiteX1" fmla="*/ 24382411 w 24382411"/>
              <a:gd name="connsiteY1" fmla="*/ 0 h 11682575"/>
              <a:gd name="connsiteX2" fmla="*/ 24382411 w 24382411"/>
              <a:gd name="connsiteY2" fmla="*/ 10157711 h 11682575"/>
              <a:gd name="connsiteX3" fmla="*/ 16758983 w 24382411"/>
              <a:gd name="connsiteY3" fmla="*/ 11682447 h 11682575"/>
              <a:gd name="connsiteX4" fmla="*/ 16758983 w 24382411"/>
              <a:gd name="connsiteY4" fmla="*/ 11682575 h 11682575"/>
              <a:gd name="connsiteX5" fmla="*/ 16758984 w 24382411"/>
              <a:gd name="connsiteY5" fmla="*/ 11682321 h 11682575"/>
              <a:gd name="connsiteX6" fmla="*/ 0 w 24382411"/>
              <a:gd name="connsiteY6" fmla="*/ 4978830 h 11682575"/>
              <a:gd name="connsiteX7" fmla="*/ 0 w 24382411"/>
              <a:gd name="connsiteY7" fmla="*/ 0 h 116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2411" h="11682575">
                <a:moveTo>
                  <a:pt x="0" y="0"/>
                </a:moveTo>
                <a:lnTo>
                  <a:pt x="24382411" y="0"/>
                </a:lnTo>
                <a:lnTo>
                  <a:pt x="24382411" y="10157711"/>
                </a:lnTo>
                <a:lnTo>
                  <a:pt x="16758983" y="11682447"/>
                </a:lnTo>
                <a:lnTo>
                  <a:pt x="16758983" y="11682575"/>
                </a:lnTo>
                <a:cubicBezTo>
                  <a:pt x="16758983" y="11682490"/>
                  <a:pt x="16758984" y="11682406"/>
                  <a:pt x="16758984" y="11682321"/>
                </a:cubicBezTo>
                <a:lnTo>
                  <a:pt x="0" y="497883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8EA567D6-96E0-490A-8846-0511836A39C7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6C49D68-2098-4ED5-ABE3-054EE0795E4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23B4057F-D2E7-1AC4-C353-C040273DB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89416"/>
            <a:ext cx="12192194" cy="436858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35C434F-75C8-B35C-745E-FCFEE261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37" y="4932795"/>
            <a:ext cx="4000760" cy="1212850"/>
          </a:xfrm>
        </p:spPr>
        <p:txBody>
          <a:bodyPr/>
          <a:lstStyle>
            <a:lvl1pPr>
              <a:lnSpc>
                <a:spcPts val="2520"/>
              </a:lnSpc>
              <a:defRPr sz="21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5F3BBE7E-FC7D-43B3-D8CA-40ED73B413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1609" y="572473"/>
            <a:ext cx="1793538" cy="31311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81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4C5B83D3-D34F-8276-1769-C3A5EEC684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72224" y="0"/>
            <a:ext cx="6119777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10" y="2444648"/>
            <a:ext cx="4953947" cy="2019784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10" y="4763625"/>
            <a:ext cx="4953947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2859978A-394D-4EED-9A10-840074C95BA8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826A35DA-ED7F-4C14-98EA-54AAABC614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addin_logo" hidden="1">
            <a:extLst>
              <a:ext uri="{FF2B5EF4-FFF2-40B4-BE49-F238E27FC236}">
                <a16:creationId xmlns:a16="http://schemas.microsoft.com/office/drawing/2014/main" id="{1F388899-8BAF-388D-8C66-EEB319DEE87E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89019BB3-FD5E-0C57-DC27-47D484787C8B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forside2_1,forside2_2,forside2_3,forside2_4</a:t>
            </a:r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2ED09ACD-AB40-3BDC-4AC0-5184DFDD0A8C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DD291D39-DB8E-7D77-A09F-CFC37E654C2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pic>
        <p:nvPicPr>
          <p:cNvPr id="7" name="logo" hidden="1">
            <a:extLst>
              <a:ext uri="{FF2B5EF4-FFF2-40B4-BE49-F238E27FC236}">
                <a16:creationId xmlns:a16="http://schemas.microsoft.com/office/drawing/2014/main" id="{B4EF7753-DA6A-7491-3495-4772FDC7E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602D7E09-CB8E-BD58-2689-0AC3D0D0A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0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8EBC-A2A6-4358-87B2-433842B87FD4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FBBE-BD3C-40B7-AFCD-AFFACEDCC9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11051094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1510227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8265"/>
            <a:ext cx="5341363" cy="1077218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C5A0-5FCA-4FE3-ACA4-8B10A2FC5E5A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04F4-80CA-49A2-92D2-A927AE6836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87695" y="571573"/>
            <a:ext cx="5335008" cy="523941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073DC0B6-E279-C84C-5E5A-CA8B1DDE68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467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C3C4-2BD2-4188-9C5A-A0FC8F64936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D205-2103-480E-8629-1C6779211A2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  <p:sp>
        <p:nvSpPr>
          <p:cNvPr id="6" name="Plassholder for diagram 9">
            <a:extLst>
              <a:ext uri="{FF2B5EF4-FFF2-40B4-BE49-F238E27FC236}">
                <a16:creationId xmlns:a16="http://schemas.microsoft.com/office/drawing/2014/main" id="{DB4609B3-3F89-2FDD-7053-7BBCBB15926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85383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670566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5341616" cy="53860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59F0-1D70-4ACA-980C-B6BAB1365575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A2DB-9997-4EDF-B9E1-1B7326F3CF3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5341616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EC4D58E3-E0C4-DACB-539D-80B2D340DF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tabell 8">
            <a:extLst>
              <a:ext uri="{FF2B5EF4-FFF2-40B4-BE49-F238E27FC236}">
                <a16:creationId xmlns:a16="http://schemas.microsoft.com/office/drawing/2014/main" id="{AB892666-E736-94EC-8422-6D40EFC48676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287695" y="571572"/>
            <a:ext cx="5335008" cy="523941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374329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D517-7B02-4390-A371-1169D1027499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9EC6-8AEF-4D8E-BC07-C4F55DD3C0A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tabell 5">
            <a:extLst>
              <a:ext uri="{FF2B5EF4-FFF2-40B4-BE49-F238E27FC236}">
                <a16:creationId xmlns:a16="http://schemas.microsoft.com/office/drawing/2014/main" id="{4C3258CF-1A62-A074-E4E0-08B52F3A2A7F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571609" y="2076704"/>
            <a:ext cx="11051094" cy="373426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74242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text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3BBD9B-4367-3935-9D71-4D76098A6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8909" y="2551180"/>
            <a:ext cx="6274183" cy="1731243"/>
          </a:xfrm>
        </p:spPr>
        <p:txBody>
          <a:bodyPr>
            <a:noAutofit/>
          </a:bodyPr>
          <a:lstStyle>
            <a:lvl1pPr algn="ctr">
              <a:lnSpc>
                <a:spcPts val="6750"/>
              </a:lnSpc>
              <a:defRPr sz="6000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6" name="Plassholder for dato 2">
            <a:extLst>
              <a:ext uri="{FF2B5EF4-FFF2-40B4-BE49-F238E27FC236}">
                <a16:creationId xmlns:a16="http://schemas.microsoft.com/office/drawing/2014/main" id="{C9E6C2FC-84A9-D810-20DE-AD8CE18D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549F3C-244D-4433-A361-EEC15B209169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3">
            <a:extLst>
              <a:ext uri="{FF2B5EF4-FFF2-40B4-BE49-F238E27FC236}">
                <a16:creationId xmlns:a16="http://schemas.microsoft.com/office/drawing/2014/main" id="{B71F9E44-786F-563C-5027-2097EC6A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4">
            <a:extLst>
              <a:ext uri="{FF2B5EF4-FFF2-40B4-BE49-F238E27FC236}">
                <a16:creationId xmlns:a16="http://schemas.microsoft.com/office/drawing/2014/main" id="{369D2803-7C16-9E2B-7805-524DFA2B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473EB57-C48C-47FE-875D-EC32D0373D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E17C31F7-159D-182E-3F2D-A04B1049234D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D83D77-7F9C-6125-4F7A-DC117A8C5B61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sisteside1,sisteside2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C3FA7C5D-9F91-BD15-A360-5525FB16231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EE85E1A1-86D5-629E-E4E5-82BFFFD5B0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1" name="Plassholder for tekst 16">
            <a:extLst>
              <a:ext uri="{FF2B5EF4-FFF2-40B4-BE49-F238E27FC236}">
                <a16:creationId xmlns:a16="http://schemas.microsoft.com/office/drawing/2014/main" id="{B3C4D316-7A6C-5860-5F31-999880DF9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2093" y="6020547"/>
            <a:ext cx="2427813" cy="4238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5" name="logo" hidden="1">
            <a:extLst>
              <a:ext uri="{FF2B5EF4-FFF2-40B4-BE49-F238E27FC236}">
                <a16:creationId xmlns:a16="http://schemas.microsoft.com/office/drawing/2014/main" id="{FC7E3C8C-FA26-3528-03DA-B110D4C9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093" y="6020547"/>
            <a:ext cx="2427813" cy="4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68264AA7-3E89-4B54-899A-9C12DAE6DEE6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45B15C2-7F32-4930-924E-5BC1CD446D7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D7FF0B1-729E-A60B-215E-B0A9BD57B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563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 an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3073080C-6280-40A9-AA74-6473CB058E78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5127032C-3448-44F8-A68F-3B36AE0595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94C5F8A0-5A1A-81A5-EE3B-97A200024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338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9CC04F85-5392-88E3-7C22-8708AEBA4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" r="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E12D984-086A-43D7-BE10-C0549EF5E044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D907470F-CDE8-4F19-A81D-F76796C6F3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8391E670-C04C-0F36-101A-B616825D81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279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k 9">
            <a:extLst>
              <a:ext uri="{FF2B5EF4-FFF2-40B4-BE49-F238E27FC236}">
                <a16:creationId xmlns:a16="http://schemas.microsoft.com/office/drawing/2014/main" id="{CA7570BA-14BB-A092-775D-EF60D9FEB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4490C6-2F1C-47A7-9AE2-589267583B8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8708059-CC95-4485-BCA5-CD040DBDCE5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AEC2F5F-4025-38AB-97AD-B7BBB0351A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99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386CFCA3-5244-4F10-A7FB-D17D2F2BA21C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897FDAA-8FD5-49AF-97DC-0DB53DF6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92252FE6-349B-445E-B045-E9C07610F1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1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D5B2F388-0AA9-0729-7810-29CFD0EDC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639" y="1888034"/>
            <a:ext cx="4371423" cy="4559367"/>
          </a:xfrm>
          <a:custGeom>
            <a:avLst/>
            <a:gdLst>
              <a:gd name="connsiteX0" fmla="*/ 1143481 w 4371423"/>
              <a:gd name="connsiteY0" fmla="*/ 0 h 4559367"/>
              <a:gd name="connsiteX1" fmla="*/ 1143481 w 4371423"/>
              <a:gd name="connsiteY1" fmla="*/ 3828863 h 4559367"/>
              <a:gd name="connsiteX2" fmla="*/ 4371423 w 4371423"/>
              <a:gd name="connsiteY2" fmla="*/ 3828863 h 4559367"/>
              <a:gd name="connsiteX3" fmla="*/ 4065026 w 4371423"/>
              <a:gd name="connsiteY3" fmla="*/ 4047450 h 4559367"/>
              <a:gd name="connsiteX4" fmla="*/ 3193416 w 4371423"/>
              <a:gd name="connsiteY4" fmla="*/ 4284840 h 4559367"/>
              <a:gd name="connsiteX5" fmla="*/ 2255546 w 4371423"/>
              <a:gd name="connsiteY5" fmla="*/ 4540271 h 4559367"/>
              <a:gd name="connsiteX6" fmla="*/ 1906839 w 4371423"/>
              <a:gd name="connsiteY6" fmla="*/ 4518863 h 4559367"/>
              <a:gd name="connsiteX7" fmla="*/ 337687 w 4371423"/>
              <a:gd name="connsiteY7" fmla="*/ 3876633 h 4559367"/>
              <a:gd name="connsiteX8" fmla="*/ 16678 w 4371423"/>
              <a:gd name="connsiteY8" fmla="*/ 3240373 h 4559367"/>
              <a:gd name="connsiteX9" fmla="*/ 736264 w 4371423"/>
              <a:gd name="connsiteY9" fmla="*/ 396519 h 4559367"/>
              <a:gd name="connsiteX10" fmla="*/ 1139606 w 4371423"/>
              <a:gd name="connsiteY10" fmla="*/ 890 h 4559367"/>
              <a:gd name="connsiteX11" fmla="*/ 1143481 w 4371423"/>
              <a:gd name="connsiteY11" fmla="*/ 0 h 455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1423" h="4559367">
                <a:moveTo>
                  <a:pt x="1143481" y="0"/>
                </a:moveTo>
                <a:lnTo>
                  <a:pt x="1143481" y="3828863"/>
                </a:lnTo>
                <a:lnTo>
                  <a:pt x="4371423" y="3828863"/>
                </a:lnTo>
                <a:cubicBezTo>
                  <a:pt x="4299636" y="3934249"/>
                  <a:pt x="4191892" y="4012892"/>
                  <a:pt x="4065026" y="4047450"/>
                </a:cubicBezTo>
                <a:lnTo>
                  <a:pt x="3193416" y="4284840"/>
                </a:lnTo>
                <a:lnTo>
                  <a:pt x="2255546" y="4540271"/>
                </a:lnTo>
                <a:cubicBezTo>
                  <a:pt x="2140115" y="4571716"/>
                  <a:pt x="2017569" y="4564156"/>
                  <a:pt x="1906839" y="4518863"/>
                </a:cubicBezTo>
                <a:lnTo>
                  <a:pt x="337687" y="3876633"/>
                </a:lnTo>
                <a:cubicBezTo>
                  <a:pt x="87131" y="3774041"/>
                  <a:pt x="-49710" y="3502793"/>
                  <a:pt x="16678" y="3240373"/>
                </a:cubicBezTo>
                <a:lnTo>
                  <a:pt x="736264" y="396519"/>
                </a:lnTo>
                <a:cubicBezTo>
                  <a:pt x="786388" y="198323"/>
                  <a:pt x="943113" y="46691"/>
                  <a:pt x="1139606" y="890"/>
                </a:cubicBezTo>
                <a:cubicBezTo>
                  <a:pt x="1140877" y="572"/>
                  <a:pt x="1142211" y="318"/>
                  <a:pt x="1143481" y="0"/>
                </a:cubicBezTo>
                <a:close/>
              </a:path>
            </a:pathLst>
          </a:custGeom>
          <a:solidFill>
            <a:schemeClr val="dk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17FEB777-E352-1B53-A5C3-3F6A439AB77D}"/>
              </a:ext>
            </a:extLst>
          </p:cNvPr>
          <p:cNvSpPr/>
          <p:nvPr userDrawn="1"/>
        </p:nvSpPr>
        <p:spPr>
          <a:xfrm>
            <a:off x="1714827" y="590623"/>
            <a:ext cx="9907876" cy="5144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FC95154-258B-E82F-69A3-1D6A6606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121" y="1448274"/>
            <a:ext cx="4093542" cy="4268495"/>
          </a:xfrm>
          <a:custGeom>
            <a:avLst/>
            <a:gdLst>
              <a:gd name="connsiteX0" fmla="*/ 3166314 w 4093542"/>
              <a:gd name="connsiteY0" fmla="*/ 128 h 4268495"/>
              <a:gd name="connsiteX1" fmla="*/ 3561910 w 4093542"/>
              <a:gd name="connsiteY1" fmla="*/ 158665 h 4268495"/>
              <a:gd name="connsiteX2" fmla="*/ 3933869 w 4093542"/>
              <a:gd name="connsiteY2" fmla="*/ 529583 h 4268495"/>
              <a:gd name="connsiteX3" fmla="*/ 4076935 w 4093542"/>
              <a:gd name="connsiteY3" fmla="*/ 1047687 h 4268495"/>
              <a:gd name="connsiteX4" fmla="*/ 3380917 w 4093542"/>
              <a:gd name="connsiteY4" fmla="*/ 3798162 h 4268495"/>
              <a:gd name="connsiteX5" fmla="*/ 3322662 w 4093542"/>
              <a:gd name="connsiteY5" fmla="*/ 4028310 h 4268495"/>
              <a:gd name="connsiteX6" fmla="*/ 3322662 w 4093542"/>
              <a:gd name="connsiteY6" fmla="*/ 4028247 h 4268495"/>
              <a:gd name="connsiteX7" fmla="*/ 3305510 w 4093542"/>
              <a:gd name="connsiteY7" fmla="*/ 4096027 h 4268495"/>
              <a:gd name="connsiteX8" fmla="*/ 3227878 w 4093542"/>
              <a:gd name="connsiteY8" fmla="*/ 4268495 h 4268495"/>
              <a:gd name="connsiteX9" fmla="*/ 0 w 4093542"/>
              <a:gd name="connsiteY9" fmla="*/ 4268495 h 4268495"/>
              <a:gd name="connsiteX10" fmla="*/ 0 w 4093542"/>
              <a:gd name="connsiteY10" fmla="*/ 439760 h 4268495"/>
              <a:gd name="connsiteX11" fmla="*/ 44660 w 4093542"/>
              <a:gd name="connsiteY11" fmla="*/ 431375 h 4268495"/>
              <a:gd name="connsiteX12" fmla="*/ 3103172 w 4093542"/>
              <a:gd name="connsiteY12" fmla="*/ 5190 h 4268495"/>
              <a:gd name="connsiteX13" fmla="*/ 3166314 w 4093542"/>
              <a:gd name="connsiteY13" fmla="*/ 128 h 426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93542" h="4268495">
                <a:moveTo>
                  <a:pt x="3166314" y="128"/>
                </a:moveTo>
                <a:cubicBezTo>
                  <a:pt x="3313330" y="-3063"/>
                  <a:pt x="3456517" y="53556"/>
                  <a:pt x="3561910" y="158665"/>
                </a:cubicBezTo>
                <a:lnTo>
                  <a:pt x="3933869" y="529583"/>
                </a:lnTo>
                <a:cubicBezTo>
                  <a:pt x="4069566" y="664954"/>
                  <a:pt x="4123946" y="861879"/>
                  <a:pt x="4076935" y="1047687"/>
                </a:cubicBezTo>
                <a:lnTo>
                  <a:pt x="3380917" y="3798162"/>
                </a:lnTo>
                <a:lnTo>
                  <a:pt x="3322662" y="4028310"/>
                </a:lnTo>
                <a:lnTo>
                  <a:pt x="3322662" y="4028247"/>
                </a:lnTo>
                <a:lnTo>
                  <a:pt x="3305510" y="4096027"/>
                </a:lnTo>
                <a:cubicBezTo>
                  <a:pt x="3289691" y="4158662"/>
                  <a:pt x="3263136" y="4216786"/>
                  <a:pt x="3227878" y="4268495"/>
                </a:cubicBezTo>
                <a:lnTo>
                  <a:pt x="0" y="4268495"/>
                </a:lnTo>
                <a:lnTo>
                  <a:pt x="0" y="439760"/>
                </a:lnTo>
                <a:cubicBezTo>
                  <a:pt x="14674" y="436393"/>
                  <a:pt x="29540" y="433471"/>
                  <a:pt x="44660" y="431375"/>
                </a:cubicBezTo>
                <a:lnTo>
                  <a:pt x="3103172" y="5190"/>
                </a:lnTo>
                <a:cubicBezTo>
                  <a:pt x="3124231" y="2260"/>
                  <a:pt x="3145312" y="584"/>
                  <a:pt x="3166314" y="12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5120" y="1606363"/>
            <a:ext cx="4093542" cy="4110404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611C34C-D49F-4C50-B3F6-FE9662CEC88D}" type="datetime1">
              <a:rPr lang="en-GB" smtClean="0"/>
              <a:t>06/12/2023</a:t>
            </a:fld>
            <a:endParaRPr lang="en-GB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F45BBB7-A9D3-4E0A-BAF0-25053FA6CD8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7696" y="2336860"/>
            <a:ext cx="4572869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7696" y="3973513"/>
            <a:ext cx="4572869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36EC14C0-99E2-AAAF-3617-3A26E97F43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007D0071-5ACB-87EF-6D02-61D46F5F8116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kapittelside1,kapittelside2,kapittelside3,kapittelside4</a:t>
            </a: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30A56852-1BB1-1E20-C0BD-6AE80D03D42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96F4E925-5542-06B2-91A0-6F30B013DA4A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21" name="addin_colorbox" hidden="1">
            <a:extLst>
              <a:ext uri="{FF2B5EF4-FFF2-40B4-BE49-F238E27FC236}">
                <a16:creationId xmlns:a16="http://schemas.microsoft.com/office/drawing/2014/main" id="{0658BADB-BF4B-917C-7837-FE127CEFEC5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019F842F-B401-4BD0-D196-3A7BA67CD138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>
              <a:solidFill>
                <a:schemeClr val="dk2"/>
              </a:solidFill>
            </a:endParaRPr>
          </a:p>
        </p:txBody>
      </p:sp>
      <p:sp>
        <p:nvSpPr>
          <p:cNvPr id="5" name="Plassholder for tekst 16">
            <a:extLst>
              <a:ext uri="{FF2B5EF4-FFF2-40B4-BE49-F238E27FC236}">
                <a16:creationId xmlns:a16="http://schemas.microsoft.com/office/drawing/2014/main" id="{6F6248EE-F7C6-C172-7328-794AA9D79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1" name="logo" hidden="1">
            <a:extLst>
              <a:ext uri="{FF2B5EF4-FFF2-40B4-BE49-F238E27FC236}">
                <a16:creationId xmlns:a16="http://schemas.microsoft.com/office/drawing/2014/main" id="{C9B44613-804F-8AE0-1A31-9A57661BD1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t #2">
    <p:bg>
      <p:bgPr>
        <a:solidFill>
          <a:srgbClr val="FF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247" y="1606363"/>
            <a:ext cx="3605314" cy="3776138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FF620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BDE67E-C6D9-4D61-B88E-B9D645186320}" type="datetime1">
              <a:rPr lang="en-GB" smtClean="0"/>
              <a:t>06/12/2023</a:t>
            </a:fld>
            <a:endParaRPr lang="en-GB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1BDF929-3BDD-4AC7-8FC8-FE65FCADA69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2339" y="2336860"/>
            <a:ext cx="5335008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7800F0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2339" y="3973513"/>
            <a:ext cx="5335008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C9398D28-4190-F971-8A31-B5A63424F2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CEF14847-2714-783E-099F-1B7468781F8C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kapittelside2_1,kapittelside2_2,kapittelside2_3,kapittelside2_4</a:t>
            </a:r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DFCBF5A1-8164-EF38-2F42-8B8C888DB158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CCFC1396-870D-C287-A881-B7B96A7008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91A545E2-F115-E25C-7A76-5A762EA624A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F96333F-AAF0-6F52-EE8A-8BFC32F1457E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>
              <a:solidFill>
                <a:schemeClr val="dk2"/>
              </a:solidFill>
            </a:endParaRPr>
          </a:p>
        </p:txBody>
      </p:sp>
      <p:sp>
        <p:nvSpPr>
          <p:cNvPr id="9" name="Plassholder for tekst 16">
            <a:extLst>
              <a:ext uri="{FF2B5EF4-FFF2-40B4-BE49-F238E27FC236}">
                <a16:creationId xmlns:a16="http://schemas.microsoft.com/office/drawing/2014/main" id="{5D7944F5-E4FF-89E2-2670-8715B3F8D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0" name="logo" hidden="1">
            <a:extLst>
              <a:ext uri="{FF2B5EF4-FFF2-40B4-BE49-F238E27FC236}">
                <a16:creationId xmlns:a16="http://schemas.microsoft.com/office/drawing/2014/main" id="{7DBF9A26-AB7C-3250-7F76-40212A913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BACBEF-3662-2E27-09FF-75CB6405C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17D524-6913-29B4-5A83-5BBD18DA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437E2B3-9F00-4BE0-BA85-C5CA099351F9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A202043-D73C-89B1-C7D0-6D85F6EB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B3C3210-5D1A-89C9-0685-5E7704C8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7A6EDB77-221E-4A92-ABE3-13D286DD00F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42317EDE-9F80-ABF2-DF7A-FAA97E2653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6009BA17-520D-A971-4F36-4BBFF7406C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87696" y="2034988"/>
            <a:ext cx="5331797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5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1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6816959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7E6188AD-62C8-441E-AEEE-9D0D1B826168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BE9BA4F2-95D8-4351-AD19-293919CC869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bilde 7">
            <a:extLst>
              <a:ext uri="{FF2B5EF4-FFF2-40B4-BE49-F238E27FC236}">
                <a16:creationId xmlns:a16="http://schemas.microsoft.com/office/drawing/2014/main" id="{6F7154C8-63D1-E3CC-DDC8-77696B568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42454" y="0"/>
            <a:ext cx="4249546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8" name="Plassholder for bunntekst 5">
            <a:extLst>
              <a:ext uri="{FF2B5EF4-FFF2-40B4-BE49-F238E27FC236}">
                <a16:creationId xmlns:a16="http://schemas.microsoft.com/office/drawing/2014/main" id="{DF5B08EA-9506-A1AA-7E3A-BB72477A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6699" y="6327500"/>
            <a:ext cx="3498602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5658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bilde 19">
            <a:extLst>
              <a:ext uri="{FF2B5EF4-FFF2-40B4-BE49-F238E27FC236}">
                <a16:creationId xmlns:a16="http://schemas.microsoft.com/office/drawing/2014/main" id="{F173C52C-991F-F050-A3A9-2DC98BF530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19804"/>
            <a:ext cx="4194525" cy="5038198"/>
          </a:xfrm>
          <a:custGeom>
            <a:avLst/>
            <a:gdLst>
              <a:gd name="connsiteX0" fmla="*/ 4437773 w 8388504"/>
              <a:gd name="connsiteY0" fmla="*/ 0 h 10076395"/>
              <a:gd name="connsiteX1" fmla="*/ 8118016 w 8388504"/>
              <a:gd name="connsiteY1" fmla="*/ 6232382 h 10076395"/>
              <a:gd name="connsiteX2" fmla="*/ 8148993 w 8388504"/>
              <a:gd name="connsiteY2" fmla="*/ 8158387 h 10076395"/>
              <a:gd name="connsiteX3" fmla="*/ 7244579 w 8388504"/>
              <a:gd name="connsiteY3" fmla="*/ 9809285 h 10076395"/>
              <a:gd name="connsiteX4" fmla="*/ 7064306 w 8388504"/>
              <a:gd name="connsiteY4" fmla="*/ 10076395 h 10076395"/>
              <a:gd name="connsiteX5" fmla="*/ 0 w 8388504"/>
              <a:gd name="connsiteY5" fmla="*/ 10076395 h 10076395"/>
              <a:gd name="connsiteX6" fmla="*/ 0 w 8388504"/>
              <a:gd name="connsiteY6" fmla="*/ 1381759 h 10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8504" h="10076395">
                <a:moveTo>
                  <a:pt x="4437773" y="0"/>
                </a:moveTo>
                <a:lnTo>
                  <a:pt x="8118016" y="6232382"/>
                </a:lnTo>
                <a:cubicBezTo>
                  <a:pt x="8467264" y="6823983"/>
                  <a:pt x="8479071" y="7555868"/>
                  <a:pt x="8148993" y="8158387"/>
                </a:cubicBezTo>
                <a:lnTo>
                  <a:pt x="7244579" y="9809285"/>
                </a:lnTo>
                <a:cubicBezTo>
                  <a:pt x="7192401" y="9904627"/>
                  <a:pt x="7130448" y="9992352"/>
                  <a:pt x="7064306" y="10076395"/>
                </a:cubicBezTo>
                <a:lnTo>
                  <a:pt x="0" y="10076395"/>
                </a:lnTo>
                <a:lnTo>
                  <a:pt x="0" y="1381759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5745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05744" y="2034988"/>
            <a:ext cx="6813748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C0D2A2D4-28D7-410A-9BE5-1829B01BC3EA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C9605903-9ED0-4D11-8A23-1947EBB6055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59548686-0745-DE73-D69D-CDF60B1FAADE}"/>
              </a:ext>
            </a:extLst>
          </p:cNvPr>
          <p:cNvSpPr/>
          <p:nvPr/>
        </p:nvSpPr>
        <p:spPr>
          <a:xfrm>
            <a:off x="1139901" y="-63"/>
            <a:ext cx="2518383" cy="1818005"/>
          </a:xfrm>
          <a:custGeom>
            <a:avLst/>
            <a:gdLst>
              <a:gd name="connsiteX0" fmla="*/ 669290 w 5036439"/>
              <a:gd name="connsiteY0" fmla="*/ 1112012 h 3636010"/>
              <a:gd name="connsiteX1" fmla="*/ 2159762 w 5036439"/>
              <a:gd name="connsiteY1" fmla="*/ 3636010 h 3636010"/>
              <a:gd name="connsiteX2" fmla="*/ 3111627 w 5036439"/>
              <a:gd name="connsiteY2" fmla="*/ 3339592 h 3636010"/>
              <a:gd name="connsiteX3" fmla="*/ 3747770 w 5036439"/>
              <a:gd name="connsiteY3" fmla="*/ 3141472 h 3636010"/>
              <a:gd name="connsiteX4" fmla="*/ 4549268 w 5036439"/>
              <a:gd name="connsiteY4" fmla="*/ 2264410 h 3636010"/>
              <a:gd name="connsiteX5" fmla="*/ 4961128 w 5036439"/>
              <a:gd name="connsiteY5" fmla="*/ 349885 h 3636010"/>
              <a:gd name="connsiteX6" fmla="*/ 5036439 w 5036439"/>
              <a:gd name="connsiteY6" fmla="*/ 0 h 3636010"/>
              <a:gd name="connsiteX7" fmla="*/ 0 w 5036439"/>
              <a:gd name="connsiteY7" fmla="*/ 0 h 3636010"/>
              <a:gd name="connsiteX8" fmla="*/ 109093 w 5036439"/>
              <a:gd name="connsiteY8" fmla="*/ 163195 h 3636010"/>
              <a:gd name="connsiteX9" fmla="*/ 669290 w 5036439"/>
              <a:gd name="connsiteY9" fmla="*/ 1111885 h 363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6439" h="3636010">
                <a:moveTo>
                  <a:pt x="669290" y="1112012"/>
                </a:moveTo>
                <a:lnTo>
                  <a:pt x="2159762" y="3636010"/>
                </a:lnTo>
                <a:lnTo>
                  <a:pt x="3111627" y="3339592"/>
                </a:lnTo>
                <a:lnTo>
                  <a:pt x="3747770" y="3141472"/>
                </a:lnTo>
                <a:cubicBezTo>
                  <a:pt x="4153535" y="3015107"/>
                  <a:pt x="4459859" y="2679954"/>
                  <a:pt x="4549268" y="2264410"/>
                </a:cubicBezTo>
                <a:lnTo>
                  <a:pt x="4961128" y="349885"/>
                </a:lnTo>
                <a:lnTo>
                  <a:pt x="5036439" y="0"/>
                </a:lnTo>
                <a:lnTo>
                  <a:pt x="0" y="0"/>
                </a:lnTo>
                <a:cubicBezTo>
                  <a:pt x="38608" y="52451"/>
                  <a:pt x="75565" y="106426"/>
                  <a:pt x="109093" y="163195"/>
                </a:cubicBezTo>
                <a:lnTo>
                  <a:pt x="669290" y="1111885"/>
                </a:lnTo>
                <a:close/>
              </a:path>
            </a:pathLst>
          </a:custGeom>
          <a:solidFill>
            <a:srgbClr val="9359E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5DE5072-11AA-E5E5-1295-8A9028646E12}"/>
              </a:ext>
            </a:extLst>
          </p:cNvPr>
          <p:cNvSpPr/>
          <p:nvPr/>
        </p:nvSpPr>
        <p:spPr>
          <a:xfrm>
            <a:off x="0" y="0"/>
            <a:ext cx="2219850" cy="2509076"/>
          </a:xfrm>
          <a:custGeom>
            <a:avLst/>
            <a:gdLst>
              <a:gd name="connsiteX0" fmla="*/ 4439412 w 4439411"/>
              <a:gd name="connsiteY0" fmla="*/ 3635883 h 5018151"/>
              <a:gd name="connsiteX1" fmla="*/ 2948940 w 4439411"/>
              <a:gd name="connsiteY1" fmla="*/ 1111885 h 5018151"/>
              <a:gd name="connsiteX2" fmla="*/ 2388743 w 4439411"/>
              <a:gd name="connsiteY2" fmla="*/ 163195 h 5018151"/>
              <a:gd name="connsiteX3" fmla="*/ 2279650 w 4439411"/>
              <a:gd name="connsiteY3" fmla="*/ 0 h 5018151"/>
              <a:gd name="connsiteX4" fmla="*/ 0 w 4439411"/>
              <a:gd name="connsiteY4" fmla="*/ 0 h 5018151"/>
              <a:gd name="connsiteX5" fmla="*/ 0 w 4439411"/>
              <a:gd name="connsiteY5" fmla="*/ 5018151 h 5018151"/>
              <a:gd name="connsiteX6" fmla="*/ 4439412 w 4439411"/>
              <a:gd name="connsiteY6" fmla="*/ 3635883 h 501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9411" h="5018151">
                <a:moveTo>
                  <a:pt x="4439412" y="3635883"/>
                </a:moveTo>
                <a:lnTo>
                  <a:pt x="2948940" y="1111885"/>
                </a:lnTo>
                <a:lnTo>
                  <a:pt x="2388743" y="163195"/>
                </a:lnTo>
                <a:cubicBezTo>
                  <a:pt x="2355215" y="106426"/>
                  <a:pt x="2318258" y="52451"/>
                  <a:pt x="2279650" y="0"/>
                </a:cubicBezTo>
                <a:lnTo>
                  <a:pt x="0" y="0"/>
                </a:lnTo>
                <a:lnTo>
                  <a:pt x="0" y="5018151"/>
                </a:lnTo>
                <a:lnTo>
                  <a:pt x="4439412" y="3635883"/>
                </a:lnTo>
                <a:close/>
              </a:path>
            </a:pathLst>
          </a:custGeom>
          <a:solidFill>
            <a:srgbClr val="2F0B6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/>
          </a:p>
        </p:txBody>
      </p:sp>
      <p:sp>
        <p:nvSpPr>
          <p:cNvPr id="21" name="Plassholder for bunntekst 4">
            <a:extLst>
              <a:ext uri="{FF2B5EF4-FFF2-40B4-BE49-F238E27FC236}">
                <a16:creationId xmlns:a16="http://schemas.microsoft.com/office/drawing/2014/main" id="{C8D4C043-4A78-78CD-0026-2C34F895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4565" y="6327500"/>
            <a:ext cx="4242870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1100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9677DA78-3984-9971-BD83-196FD5AAF50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9840" y="1467041"/>
            <a:ext cx="3429652" cy="4343943"/>
          </a:xfrm>
          <a:prstGeom prst="rect">
            <a:avLst/>
          </a:prstGeom>
          <a:solidFill>
            <a:srgbClr val="FFCCED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5030C568-4943-319E-5327-C191C96935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82339" y="1467041"/>
            <a:ext cx="3429652" cy="4343943"/>
          </a:xfrm>
          <a:prstGeom prst="rect">
            <a:avLst/>
          </a:prstGeom>
          <a:solidFill>
            <a:srgbClr val="FFF5EE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13A13F0-A5AC-8BFA-ACF9-DC5CA528ED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1610" y="1467041"/>
            <a:ext cx="3429652" cy="4343943"/>
          </a:xfrm>
          <a:prstGeom prst="rect">
            <a:avLst/>
          </a:prstGeom>
          <a:solidFill>
            <a:srgbClr val="DAD9FF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6269"/>
            <a:ext cx="9145739" cy="538609"/>
          </a:xfrm>
        </p:spPr>
        <p:txBody>
          <a:bodyPr lIns="0" tIns="0" rIns="0" bIns="0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0129580E-E76E-40DE-9629-03C9108AF9D2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EE9EF9A2-D514-4436-B399-266541CC1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D5B5F40-869B-064B-B8A8-0F797FFBE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13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7" name="Plassholder for tekst 7">
            <a:extLst>
              <a:ext uri="{FF2B5EF4-FFF2-40B4-BE49-F238E27FC236}">
                <a16:creationId xmlns:a16="http://schemas.microsoft.com/office/drawing/2014/main" id="{BB298393-900F-F0FA-10B6-B51F939D6C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13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2" name="Plassholder for tekst 7">
            <a:extLst>
              <a:ext uri="{FF2B5EF4-FFF2-40B4-BE49-F238E27FC236}">
                <a16:creationId xmlns:a16="http://schemas.microsoft.com/office/drawing/2014/main" id="{D0481030-A7B8-CFFB-ABF6-76BFE49C33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8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4" name="Plassholder for tekst 7">
            <a:extLst>
              <a:ext uri="{FF2B5EF4-FFF2-40B4-BE49-F238E27FC236}">
                <a16:creationId xmlns:a16="http://schemas.microsoft.com/office/drawing/2014/main" id="{C7F60A1C-FFAB-3EDD-CAC4-9A7A44277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8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7" name="Plassholder for tekst 7">
            <a:extLst>
              <a:ext uri="{FF2B5EF4-FFF2-40B4-BE49-F238E27FC236}">
                <a16:creationId xmlns:a16="http://schemas.microsoft.com/office/drawing/2014/main" id="{E638933F-F53C-EB45-1013-D78DFF74AA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03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9" name="Plassholder for tekst 7">
            <a:extLst>
              <a:ext uri="{FF2B5EF4-FFF2-40B4-BE49-F238E27FC236}">
                <a16:creationId xmlns:a16="http://schemas.microsoft.com/office/drawing/2014/main" id="{7F7D6B32-4E74-D854-D0E2-BF25D5D0C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3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2BE8A68F-8C2A-83D4-85DC-15C4F020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26" y="6327500"/>
            <a:ext cx="5063949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A09AF0C2-5D04-FAF6-1366-310CCC3A79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139" y="2590106"/>
            <a:ext cx="3048198" cy="19050"/>
          </a:xfrm>
          <a:prstGeom prst="rect">
            <a:avLst/>
          </a:prstGeom>
          <a:solidFill>
            <a:schemeClr val="accent6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5" name="Plassholder for tekst 6">
            <a:extLst>
              <a:ext uri="{FF2B5EF4-FFF2-40B4-BE49-F238E27FC236}">
                <a16:creationId xmlns:a16="http://schemas.microsoft.com/office/drawing/2014/main" id="{7EFE1079-4D2E-EC56-3B48-AFFCDEBA3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869" y="2590106"/>
            <a:ext cx="3048198" cy="19050"/>
          </a:xfrm>
          <a:prstGeom prst="rect">
            <a:avLst/>
          </a:prstGeom>
          <a:solidFill>
            <a:srgbClr val="FF620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9" name="Plassholder for tekst 6">
            <a:extLst>
              <a:ext uri="{FF2B5EF4-FFF2-40B4-BE49-F238E27FC236}">
                <a16:creationId xmlns:a16="http://schemas.microsoft.com/office/drawing/2014/main" id="{432A862F-E549-D9F6-AF07-40BAE1A3413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369" y="2590106"/>
            <a:ext cx="3048198" cy="19050"/>
          </a:xfrm>
          <a:prstGeom prst="rect">
            <a:avLst/>
          </a:prstGeom>
          <a:solidFill>
            <a:schemeClr val="dk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75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5B2ACF1-FF09-CADB-2BF2-42447766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09" y="506268"/>
            <a:ext cx="9145738" cy="10772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4AABBF2-CF9F-F018-E522-F2044C4F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609" y="2034988"/>
            <a:ext cx="9145739" cy="3776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FF67F4-FE10-ACFC-ADDA-335A7B6E4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-105292"/>
            <a:ext cx="2743200" cy="1538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lnSpc>
                <a:spcPct val="100000"/>
              </a:lnSpc>
              <a:defRPr sz="100">
                <a:solidFill>
                  <a:schemeClr val="dk1"/>
                </a:solidFill>
              </a:defRPr>
            </a:lvl1pPr>
          </a:lstStyle>
          <a:p>
            <a:fld id="{E84139B6-BBF0-4456-9364-245254770DA1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2896FC8-091B-2CD0-2C3C-E0FBA6C0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4026" y="6327500"/>
            <a:ext cx="5063949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D6A1866-597C-67FF-F7CE-09CFFEF8C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6189" y="6327500"/>
            <a:ext cx="1223303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fld id="{47CD8151-C4D7-4C88-B1BA-29C2945422F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lastID" hidden="1">
            <a:extLst>
              <a:ext uri="{FF2B5EF4-FFF2-40B4-BE49-F238E27FC236}">
                <a16:creationId xmlns:a16="http://schemas.microsoft.com/office/drawing/2014/main" id="{10460A54-0FF6-F956-6950-FA866AE9EDFA}"/>
              </a:ext>
            </a:extLst>
          </p:cNvPr>
          <p:cNvSpPr/>
          <p:nvPr userDrawn="1"/>
        </p:nvSpPr>
        <p:spPr>
          <a:xfrm>
            <a:off x="670561" y="-731520"/>
            <a:ext cx="1260137" cy="290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sisteside2</a:t>
            </a:r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5C43F2A0-F65E-EF1E-7FDD-8E69424858C3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1609" y="6131820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71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</p:sldLayoutIdLst>
  <p:hf sldNum="0" hdr="0" ftr="0" dt="0"/>
  <p:txStyles>
    <p:titleStyle>
      <a:lvl1pPr algn="l" defTabSz="914310" rtl="0" eaLnBrk="1" latinLnBrk="0" hangingPunct="1">
        <a:lnSpc>
          <a:spcPts val="42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10" rtl="0" eaLnBrk="1" latinLnBrk="0" hangingPunct="1">
        <a:lnSpc>
          <a:spcPts val="2660"/>
        </a:lnSpc>
        <a:spcBef>
          <a:spcPts val="2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09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886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0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72527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0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2A327A2-DD42-13B1-CA8E-57084C17E7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A69D264-D39C-D8B0-3017-50A338AB7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0E49B182-E402-A0F8-7813-671EB1B6B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FDE013CC-95C0-173D-D851-B605EC66A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609" y="1564482"/>
            <a:ext cx="7240383" cy="2099852"/>
          </a:xfrm>
        </p:spPr>
        <p:txBody>
          <a:bodyPr/>
          <a:lstStyle/>
          <a:p>
            <a:r>
              <a:rPr lang="en-US" dirty="0"/>
              <a:t>Advanced Control Implementations with</a:t>
            </a:r>
            <a:br>
              <a:rPr lang="en-US" dirty="0"/>
            </a:br>
            <a:r>
              <a:rPr lang="en-US" dirty="0"/>
              <a:t>Modelica</a:t>
            </a:r>
            <a:endParaRPr lang="en-GB" dirty="0"/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0BA46FAF-672A-D322-BBB9-E57A06D9B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608" y="3954462"/>
            <a:ext cx="4812315" cy="2706469"/>
          </a:xfrm>
        </p:spPr>
        <p:txBody>
          <a:bodyPr/>
          <a:lstStyle/>
          <a:p>
            <a:r>
              <a:rPr lang="en-US" dirty="0"/>
              <a:t>FMH606 Master’s Thesis 2023</a:t>
            </a:r>
            <a:br>
              <a:rPr lang="en-US" dirty="0"/>
            </a:br>
            <a:r>
              <a:rPr lang="en-US" dirty="0"/>
              <a:t>Industrial IT and Automation</a:t>
            </a:r>
            <a:br>
              <a:rPr lang="en-US" dirty="0"/>
            </a:br>
            <a:r>
              <a:rPr lang="en-GB" dirty="0"/>
              <a:t>Carl Magnus Bøe</a:t>
            </a:r>
            <a:br>
              <a:rPr lang="en-GB" dirty="0"/>
            </a:br>
            <a:br>
              <a:rPr lang="en-US" dirty="0"/>
            </a:br>
            <a:r>
              <a:rPr lang="en-US" dirty="0"/>
              <a:t>Supervisor USN: Finn Haugen</a:t>
            </a:r>
            <a:br>
              <a:rPr lang="en-US" dirty="0"/>
            </a:br>
            <a:r>
              <a:rPr lang="en-US" dirty="0"/>
              <a:t>Supervisor Yara: Anushka Perera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Repository: https://github.com/cmbNor/Advanced-Control-Implementation-with-Modelica</a:t>
            </a:r>
          </a:p>
          <a:p>
            <a:endParaRPr lang="en-US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1FE5200-ACE9-6740-0891-B8262CA6A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EC2CEAD-90A4-CCAF-44C3-635D9E2C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54F-A083-4AD5-9610-3A9FE30EFAAF}" type="datetime1">
              <a:rPr lang="en-GB" smtClean="0"/>
              <a:t>06/12/2023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44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8F82-5D1A-0C86-513E-A02AABA7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14493-150A-C702-8868-5309B1636F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5" name="Plassholder for innhold 3">
            <a:extLst>
              <a:ext uri="{FF2B5EF4-FFF2-40B4-BE49-F238E27FC236}">
                <a16:creationId xmlns:a16="http://schemas.microsoft.com/office/drawing/2014/main" id="{548A5577-1D70-24A1-B70F-4626219C0E77}"/>
              </a:ext>
            </a:extLst>
          </p:cNvPr>
          <p:cNvSpPr txBox="1">
            <a:spLocks/>
          </p:cNvSpPr>
          <p:nvPr/>
        </p:nvSpPr>
        <p:spPr>
          <a:xfrm>
            <a:off x="571609" y="3650456"/>
            <a:ext cx="5524392" cy="2085793"/>
          </a:xfrm>
          <a:prstGeom prst="rect">
            <a:avLst/>
          </a:prstGeom>
        </p:spPr>
        <p:txBody>
          <a:bodyPr/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functions with one return variable</a:t>
            </a:r>
          </a:p>
          <a:p>
            <a:r>
              <a:rPr lang="en-US" dirty="0"/>
              <a:t>Needs a Modelica block or model as a wrapper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A2BDFB-3776-21D7-8129-198718878369}"/>
              </a:ext>
            </a:extLst>
          </p:cNvPr>
          <p:cNvSpPr/>
          <p:nvPr/>
        </p:nvSpPr>
        <p:spPr>
          <a:xfrm>
            <a:off x="2006331" y="1804942"/>
            <a:ext cx="2654948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Modelica Function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BF5D4F-535D-1C4D-F268-1E7AD156D222}"/>
              </a:ext>
            </a:extLst>
          </p:cNvPr>
          <p:cNvSpPr/>
          <p:nvPr/>
        </p:nvSpPr>
        <p:spPr>
          <a:xfrm>
            <a:off x="7530722" y="1804942"/>
            <a:ext cx="2654947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Modelica External Object</a:t>
            </a:r>
          </a:p>
        </p:txBody>
      </p:sp>
      <p:sp>
        <p:nvSpPr>
          <p:cNvPr id="8" name="Plassholder for innhold 3">
            <a:extLst>
              <a:ext uri="{FF2B5EF4-FFF2-40B4-BE49-F238E27FC236}">
                <a16:creationId xmlns:a16="http://schemas.microsoft.com/office/drawing/2014/main" id="{7978B2E6-223C-D46D-7A20-BA851DF4F557}"/>
              </a:ext>
            </a:extLst>
          </p:cNvPr>
          <p:cNvSpPr txBox="1">
            <a:spLocks/>
          </p:cNvSpPr>
          <p:nvPr/>
        </p:nvSpPr>
        <p:spPr>
          <a:xfrm>
            <a:off x="6096000" y="3650456"/>
            <a:ext cx="5524392" cy="2085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Extended functionality and complexity</a:t>
            </a:r>
          </a:p>
          <a:p>
            <a:r>
              <a:rPr lang="en-US" dirty="0"/>
              <a:t>Enables reading and writing of variables from external memory across C and Modelica</a:t>
            </a:r>
          </a:p>
        </p:txBody>
      </p:sp>
    </p:spTree>
    <p:extLst>
      <p:ext uri="{BB962C8B-B14F-4D97-AF65-F5344CB8AC3E}">
        <p14:creationId xmlns:p14="http://schemas.microsoft.com/office/powerpoint/2010/main" val="192135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Implementation with the use of Modelica function</a:t>
            </a:r>
          </a:p>
        </p:txBody>
      </p:sp>
      <p:pic>
        <p:nvPicPr>
          <p:cNvPr id="5" name="Content Placeholder 6" descr="A diagram of a function&#10;&#10;Description automatically generated">
            <a:extLst>
              <a:ext uri="{FF2B5EF4-FFF2-40B4-BE49-F238E27FC236}">
                <a16:creationId xmlns:a16="http://schemas.microsoft.com/office/drawing/2014/main" id="{994C009B-DBE9-6852-962B-107AC2DF8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8" y="1857519"/>
            <a:ext cx="7487097" cy="1959408"/>
          </a:xfrm>
          <a:prstGeom prst="rect">
            <a:avLst/>
          </a:prstGeom>
        </p:spPr>
      </p:pic>
      <p:pic>
        <p:nvPicPr>
          <p:cNvPr id="6" name="Picture Placeholder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EE7F06A-FC1C-5D30-F6C6-17E6D2DAA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-1" r="3198" b="4"/>
          <a:stretch/>
        </p:blipFill>
        <p:spPr>
          <a:xfrm>
            <a:off x="7003003" y="3087416"/>
            <a:ext cx="4617389" cy="3264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96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9145739" cy="308386"/>
          </a:xfrm>
        </p:spPr>
        <p:txBody>
          <a:bodyPr/>
          <a:lstStyle/>
          <a:p>
            <a:r>
              <a:rPr lang="en-US" dirty="0"/>
              <a:t>Implementation with the use of external objects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D21739-C22C-290C-D612-0D82FAE8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interaction diagram is corrected in this version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F7E71-CF01-6CD6-1368-409CCF9C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907" y="1401816"/>
            <a:ext cx="8528186" cy="472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5" name="Content Placeholder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580B52D-B5F1-53A4-0EF6-2366995B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179" y="1450368"/>
            <a:ext cx="6301641" cy="463401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437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133BAE5F-5D15-BC74-204E-0199291A33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" t="8353" r="8910" b="3780"/>
          <a:stretch/>
        </p:blipFill>
        <p:spPr>
          <a:xfrm>
            <a:off x="4628950" y="2915151"/>
            <a:ext cx="2934099" cy="229208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C63F8E-98E8-123D-A003-510525FD1652}"/>
              </a:ext>
            </a:extLst>
          </p:cNvPr>
          <p:cNvSpPr/>
          <p:nvPr/>
        </p:nvSpPr>
        <p:spPr>
          <a:xfrm>
            <a:off x="679531" y="2915152"/>
            <a:ext cx="2719105" cy="229208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5ED25-E396-E4D3-07DC-3DF34C6D359E}"/>
              </a:ext>
            </a:extLst>
          </p:cNvPr>
          <p:cNvSpPr txBox="1"/>
          <p:nvPr/>
        </p:nvSpPr>
        <p:spPr>
          <a:xfrm>
            <a:off x="679531" y="2915151"/>
            <a:ext cx="27191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0070C0"/>
                </a:solidFill>
              </a:rPr>
              <a:t>NLopt</a:t>
            </a:r>
            <a:endParaRPr lang="en-US" sz="4400">
              <a:solidFill>
                <a:srgbClr val="0070C0"/>
              </a:solidFill>
            </a:endParaRPr>
          </a:p>
          <a:p>
            <a:pPr algn="ctr"/>
            <a:r>
              <a:rPr lang="en-US" sz="6000">
                <a:solidFill>
                  <a:srgbClr val="0070C0"/>
                </a:solidFill>
              </a:rPr>
              <a:t>Version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F101B1-96EC-CF92-BB79-D8B811EA6BD7}"/>
              </a:ext>
            </a:extLst>
          </p:cNvPr>
          <p:cNvSpPr/>
          <p:nvPr/>
        </p:nvSpPr>
        <p:spPr>
          <a:xfrm>
            <a:off x="8327323" y="1772577"/>
            <a:ext cx="3384375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multivariate optimization problem in OpenModelica by calling a NLopt function in C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A5D312-35A9-1B62-48E8-30E075C75154}"/>
              </a:ext>
            </a:extLst>
          </p:cNvPr>
          <p:cNvSpPr/>
          <p:nvPr/>
        </p:nvSpPr>
        <p:spPr>
          <a:xfrm>
            <a:off x="4340713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univariate optimization problem in OpenModelica by calling a NLopt function in C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179E5E-13F5-B5D9-DD62-CA62E6B179F9}"/>
              </a:ext>
            </a:extLst>
          </p:cNvPr>
          <p:cNvSpPr/>
          <p:nvPr/>
        </p:nvSpPr>
        <p:spPr>
          <a:xfrm>
            <a:off x="354104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Basic exa</a:t>
            </a:r>
            <a:r>
              <a:rPr lang="en-US" sz="1616" dirty="0">
                <a:solidFill>
                  <a:sysClr val="windowText" lastClr="000000"/>
                </a:solidFill>
              </a:rPr>
              <a:t>mple for calling external C functions in NLopt from OpenModelica and returning values to OpenModelica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 descr="A graph on a screen&#10;&#10;Description automatically generated">
            <a:extLst>
              <a:ext uri="{FF2B5EF4-FFF2-40B4-BE49-F238E27FC236}">
                <a16:creationId xmlns:a16="http://schemas.microsoft.com/office/drawing/2014/main" id="{ECD78D02-F64A-7DA1-5008-177664DD3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30" y="2813724"/>
            <a:ext cx="2456960" cy="249493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46989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Multivariate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/>
              <p:nvPr/>
            </p:nvSpPr>
            <p:spPr>
              <a:xfrm>
                <a:off x="571609" y="1726839"/>
                <a:ext cx="3959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3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09" y="1726839"/>
                <a:ext cx="3959161" cy="276999"/>
              </a:xfrm>
              <a:prstGeom prst="rect">
                <a:avLst/>
              </a:prstGeom>
              <a:blipFill>
                <a:blip r:embed="rId2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n a screen&#10;&#10;Description automatically generated">
            <a:extLst>
              <a:ext uri="{FF2B5EF4-FFF2-40B4-BE49-F238E27FC236}">
                <a16:creationId xmlns:a16="http://schemas.microsoft.com/office/drawing/2014/main" id="{E6F6C0B2-B52D-C25B-0006-F4FADC7B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86" y="2301240"/>
            <a:ext cx="3302806" cy="335385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973D8BD-6CCE-8989-F0C9-622EF12CC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74" y="2850407"/>
            <a:ext cx="5425440" cy="225552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671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21E5-E43A-09FF-E752-4B4F3583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F7BD9-2679-352C-E4CF-34D6191E41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6" name="Content Placeholder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0A2807-ED38-3392-0FFB-0CA1F0847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1755911"/>
            <a:ext cx="9145588" cy="35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0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6" name="Content Placeholder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5BC1C3B-492A-1149-06E2-D0F8439D6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8990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6274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1B2C1B9-C110-176C-7E72-B4D59B1E2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5927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C333D-6AFC-ADC4-9014-170E6EA6C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43" r="50196" b="837"/>
          <a:stretch/>
        </p:blipFill>
        <p:spPr>
          <a:xfrm>
            <a:off x="10634956" y="1335760"/>
            <a:ext cx="693444" cy="45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4B58-C55F-3F27-54EE-0B57624A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C7AA6-2A11-9131-3370-650BFFA10EE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hart Placeholder 3">
            <a:extLst>
              <a:ext uri="{FF2B5EF4-FFF2-40B4-BE49-F238E27FC236}">
                <a16:creationId xmlns:a16="http://schemas.microsoft.com/office/drawing/2014/main" id="{1456E118-A6EE-7EA6-DDA8-BDE2CB02E8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89179" cy="37342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Based on Python MPC source code from TechTeach.no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Nonlinear model</a:t>
            </a:r>
          </a:p>
          <a:p>
            <a:pPr>
              <a:lnSpc>
                <a:spcPts val="1500"/>
              </a:lnSpc>
            </a:pPr>
            <a:r>
              <a:rPr lang="en-US" dirty="0"/>
              <a:t>FMU implemented the same way as the PI example</a:t>
            </a:r>
          </a:p>
          <a:p>
            <a:pPr>
              <a:lnSpc>
                <a:spcPts val="1500"/>
              </a:lnSpc>
            </a:pPr>
            <a:r>
              <a:rPr lang="en-US" dirty="0"/>
              <a:t>FMU runs in parallel with nonlinear model of the air heater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7369E-005B-FA45-44B0-B005E09819E6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General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9C181FB1-D2EA-3E40-A318-933038AB32D0}"/>
              </a:ext>
            </a:extLst>
          </p:cNvPr>
          <p:cNvSpPr txBox="1">
            <a:spLocks/>
          </p:cNvSpPr>
          <p:nvPr/>
        </p:nvSpPr>
        <p:spPr>
          <a:xfrm>
            <a:off x="6258300" y="2076704"/>
            <a:ext cx="5362093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en-US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/>
              <a:t>Simulate system with doStep()</a:t>
            </a:r>
          </a:p>
          <a:p>
            <a:pPr>
              <a:lnSpc>
                <a:spcPts val="1500"/>
              </a:lnSpc>
            </a:pPr>
            <a:r>
              <a:rPr lang="en-US"/>
              <a:t>Get and set variables for each timestep in simulation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BAA21-0D3A-26CA-5A26-D21F3F4EB632}"/>
              </a:ext>
            </a:extLst>
          </p:cNvPr>
          <p:cNvSpPr txBox="1"/>
          <p:nvPr/>
        </p:nvSpPr>
        <p:spPr>
          <a:xfrm>
            <a:off x="6231215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Python - FMPy</a:t>
            </a:r>
          </a:p>
        </p:txBody>
      </p:sp>
    </p:spTree>
    <p:extLst>
      <p:ext uri="{BB962C8B-B14F-4D97-AF65-F5344CB8AC3E}">
        <p14:creationId xmlns:p14="http://schemas.microsoft.com/office/powerpoint/2010/main" val="3089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Background information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E80E7-C6AC-375C-5F24-9D12BCD0616F}"/>
              </a:ext>
            </a:extLst>
          </p:cNvPr>
          <p:cNvSpPr/>
          <p:nvPr/>
        </p:nvSpPr>
        <p:spPr>
          <a:xfrm>
            <a:off x="519437" y="1763225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75E80-5944-896B-DED8-538F7E33C531}"/>
              </a:ext>
            </a:extLst>
          </p:cNvPr>
          <p:cNvSpPr/>
          <p:nvPr/>
        </p:nvSpPr>
        <p:spPr>
          <a:xfrm>
            <a:off x="3449868" y="1763224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Functional Mock-up Interface (FMI)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63E4DB-9295-7D9E-123B-86D1FB5DCBFB}"/>
              </a:ext>
            </a:extLst>
          </p:cNvPr>
          <p:cNvSpPr/>
          <p:nvPr/>
        </p:nvSpPr>
        <p:spPr>
          <a:xfrm>
            <a:off x="6380300" y="1763223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B77486-D88A-3429-73E7-7E532F918746}"/>
              </a:ext>
            </a:extLst>
          </p:cNvPr>
          <p:cNvSpPr/>
          <p:nvPr/>
        </p:nvSpPr>
        <p:spPr>
          <a:xfrm>
            <a:off x="9310731" y="1765022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624414-C1B8-2263-75B9-E0F07965D07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900300" y="2197752"/>
            <a:ext cx="410431" cy="179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9A2783-395B-3131-4F41-EA4F1C195B1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969868" y="2197752"/>
            <a:ext cx="410432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662112-CCFA-F1F5-7DDD-EE9C40531C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039437" y="2197753"/>
            <a:ext cx="410431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04D310-52DF-761A-1633-386C2AF8A547}"/>
              </a:ext>
            </a:extLst>
          </p:cNvPr>
          <p:cNvSpPr txBox="1"/>
          <p:nvPr/>
        </p:nvSpPr>
        <p:spPr>
          <a:xfrm>
            <a:off x="519434" y="2635471"/>
            <a:ext cx="29304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Open-source equation-based modelling language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Graphical and text based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 domain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library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1600 components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1350 distinct function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0425E2-C238-CA3F-9FC1-B063A898DF01}"/>
              </a:ext>
            </a:extLst>
          </p:cNvPr>
          <p:cNvSpPr txBox="1"/>
          <p:nvPr/>
        </p:nvSpPr>
        <p:spPr>
          <a:xfrm>
            <a:off x="3449867" y="2667538"/>
            <a:ext cx="29304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Vendor neutral standard for model exchange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a container and an interface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B222A5-7788-DB3A-34B6-13065FAE50E3}"/>
              </a:ext>
            </a:extLst>
          </p:cNvPr>
          <p:cNvSpPr txBox="1"/>
          <p:nvPr/>
        </p:nvSpPr>
        <p:spPr>
          <a:xfrm>
            <a:off x="6380298" y="2670729"/>
            <a:ext cx="29304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50E17"/>
                </a:solidFill>
                <a:effectLst/>
                <a:latin typeface="-apple-system"/>
              </a:rPr>
              <a:t>Commercial tool from MathWorks</a:t>
            </a:r>
            <a:br>
              <a:rPr lang="en-US" b="0" i="0" u="none" strike="noStrike" dirty="0">
                <a:solidFill>
                  <a:srgbClr val="050E17"/>
                </a:solidFill>
                <a:effectLst/>
                <a:latin typeface="-apple-system"/>
              </a:rPr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Graphical extension of MATLAB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simulate and analyze dynamic models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 based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928A34-28E1-482F-D53A-76B078176F09}"/>
              </a:ext>
            </a:extLst>
          </p:cNvPr>
          <p:cNvSpPr txBox="1"/>
          <p:nvPr/>
        </p:nvSpPr>
        <p:spPr>
          <a:xfrm>
            <a:off x="9306625" y="2674333"/>
            <a:ext cx="2885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Commercial toolbox for SIMULINK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SIMULINK blocks</a:t>
            </a:r>
          </a:p>
        </p:txBody>
      </p:sp>
    </p:spTree>
    <p:extLst>
      <p:ext uri="{BB962C8B-B14F-4D97-AF65-F5344CB8AC3E}">
        <p14:creationId xmlns:p14="http://schemas.microsoft.com/office/powerpoint/2010/main" val="42869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0" grpId="0"/>
      <p:bldP spid="45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8D6AC13-B111-5A38-95E9-B2475EBCB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01816"/>
            <a:ext cx="8280000" cy="446224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885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9" descr="A graph of a heart beat&#10;&#10;Description automatically generated">
            <a:extLst>
              <a:ext uri="{FF2B5EF4-FFF2-40B4-BE49-F238E27FC236}">
                <a16:creationId xmlns:a16="http://schemas.microsoft.com/office/drawing/2014/main" id="{081FF3D8-F282-A800-F432-CF97D1EF172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475" y="2011842"/>
            <a:ext cx="5335588" cy="2834314"/>
          </a:xfr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4" name="Content Placeholder 7" descr="A graph of a graph&#10;&#10;Description automatically generated">
            <a:extLst>
              <a:ext uri="{FF2B5EF4-FFF2-40B4-BE49-F238E27FC236}">
                <a16:creationId xmlns:a16="http://schemas.microsoft.com/office/drawing/2014/main" id="{35E685EA-FD25-DC32-D6AC-9EA7AFF28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7" y="2011843"/>
            <a:ext cx="5690823" cy="283431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13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F6D0-6C1F-541C-52FF-A06C1FFA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2A10D-42D2-828B-4DAE-D8D8F28F0D3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Measures</a:t>
            </a:r>
          </a:p>
        </p:txBody>
      </p:sp>
      <p:pic>
        <p:nvPicPr>
          <p:cNvPr id="8" name="Content Placeholder 11" descr="A red and blue squares&#10;&#10;Description automatically generated">
            <a:extLst>
              <a:ext uri="{FF2B5EF4-FFF2-40B4-BE49-F238E27FC236}">
                <a16:creationId xmlns:a16="http://schemas.microsoft.com/office/drawing/2014/main" id="{1BC5AF58-51E0-1C96-DF00-B2D98F430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229" y="1975831"/>
            <a:ext cx="4343162" cy="377666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69846-2EE6-AAC1-F8F3-1C62C3A6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measures is corrected in this version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09BA72-7835-069D-2D2F-4A48BF251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0" y="2453240"/>
            <a:ext cx="6369711" cy="195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2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1583486"/>
            <a:ext cx="9145739" cy="42276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Both methods of implementation have their strengths and weaknesses</a:t>
            </a:r>
          </a:p>
          <a:p>
            <a:pPr marL="0" indent="0">
              <a:buNone/>
            </a:pPr>
            <a:r>
              <a:rPr lang="en-GB" dirty="0"/>
              <a:t>External objects in Modelica</a:t>
            </a:r>
          </a:p>
          <a:p>
            <a:pPr lvl="2"/>
            <a:r>
              <a:rPr lang="en-GB" dirty="0"/>
              <a:t>Fast calculations</a:t>
            </a:r>
          </a:p>
          <a:p>
            <a:pPr lvl="2"/>
            <a:r>
              <a:rPr lang="en-GB" dirty="0"/>
              <a:t>Complex</a:t>
            </a:r>
          </a:p>
          <a:p>
            <a:pPr marL="0" indent="0">
              <a:buNone/>
            </a:pPr>
            <a:r>
              <a:rPr lang="en-GB" dirty="0"/>
              <a:t>FMU in Python</a:t>
            </a:r>
          </a:p>
          <a:p>
            <a:pPr lvl="2"/>
            <a:r>
              <a:rPr lang="en-GB" dirty="0"/>
              <a:t>Versatile</a:t>
            </a:r>
          </a:p>
          <a:p>
            <a:pPr lvl="2"/>
            <a:r>
              <a:rPr lang="en-GB" dirty="0"/>
              <a:t>Widespread online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87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1367380"/>
            <a:ext cx="11048781" cy="4334018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Develop an external object designed to utilize FMUs in the optimization</a:t>
            </a:r>
          </a:p>
          <a:p>
            <a:pPr marL="742926" lvl="1" indent="-514350">
              <a:buFont typeface="+mj-lt"/>
              <a:buAutoNum type="romanLcPeriod"/>
            </a:pPr>
            <a:r>
              <a:rPr lang="en-US" sz="2400" dirty="0"/>
              <a:t>Removes the requirement for transferring the equation from Modelica to C</a:t>
            </a:r>
          </a:p>
          <a:p>
            <a:pPr marL="742926" lvl="1" indent="-514350">
              <a:buFont typeface="+mj-lt"/>
              <a:buAutoNum type="romanLcPeriod"/>
            </a:pPr>
            <a:r>
              <a:rPr lang="en-US" sz="2400" dirty="0"/>
              <a:t>Can perform optimization independent of model type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Variables and parameters to be handled in the Modelica environment</a:t>
            </a:r>
          </a:p>
        </p:txBody>
      </p:sp>
    </p:spTree>
    <p:extLst>
      <p:ext uri="{BB962C8B-B14F-4D97-AF65-F5344CB8AC3E}">
        <p14:creationId xmlns:p14="http://schemas.microsoft.com/office/powerpoint/2010/main" val="3215414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chine with a wheel&#10;&#10;Description automatically generated">
            <a:extLst>
              <a:ext uri="{FF2B5EF4-FFF2-40B4-BE49-F238E27FC236}">
                <a16:creationId xmlns:a16="http://schemas.microsoft.com/office/drawing/2014/main" id="{0F5B0499-CA32-AE02-FF79-B33ADCE618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231" b="6182"/>
          <a:stretch/>
        </p:blipFill>
        <p:spPr>
          <a:xfrm>
            <a:off x="2" y="1"/>
            <a:ext cx="12191999" cy="6858000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8F37BD-AD50-C9F4-F0F8-DF87C5587016}"/>
              </a:ext>
            </a:extLst>
          </p:cNvPr>
          <p:cNvSpPr txBox="1"/>
          <p:nvPr/>
        </p:nvSpPr>
        <p:spPr>
          <a:xfrm>
            <a:off x="0" y="4754880"/>
            <a:ext cx="410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Thank you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3660313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F02D9EA-B748-AB41-0DCF-3589ABB23B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E623A-29D8-A500-CEE1-6EF08ED308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DRAFTS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994C1-F7D5-813A-6CCD-81362D395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21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C3DD-9F93-40FA-69EB-371F8F20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10646-A8F6-A7BE-3227-7F41CA72901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Modelica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4EFD5-153C-EFA0-6A89-22125077CDD6}"/>
              </a:ext>
            </a:extLst>
          </p:cNvPr>
          <p:cNvSpPr txBox="1"/>
          <p:nvPr/>
        </p:nvSpPr>
        <p:spPr>
          <a:xfrm>
            <a:off x="571609" y="1667356"/>
            <a:ext cx="109174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/>
              <a:t>Equation-Based Modeling:</a:t>
            </a:r>
            <a:endParaRPr lang="en-US"/>
          </a:p>
          <a:p>
            <a:pPr marL="457200" lvl="1"/>
            <a:r>
              <a:rPr lang="en-US"/>
              <a:t>Uses equations for dynamic system representation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Open Standard: </a:t>
            </a:r>
          </a:p>
          <a:p>
            <a:pPr lvl="1"/>
            <a:r>
              <a:rPr lang="en-US"/>
              <a:t>Collaboration among different simulation tools, libraries, and Modelica-compliant environments</a:t>
            </a:r>
          </a:p>
          <a:p>
            <a:pPr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Multi-Domain Support:</a:t>
            </a:r>
            <a:endParaRPr lang="en-US"/>
          </a:p>
          <a:p>
            <a:pPr marL="457200" lvl="1"/>
            <a:r>
              <a:rPr lang="en-US"/>
              <a:t>Model complex systems across diverse domains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Graphical and Text-Based Options:</a:t>
            </a:r>
            <a:endParaRPr lang="en-US"/>
          </a:p>
          <a:p>
            <a:pPr marL="457200" lvl="1"/>
            <a:r>
              <a:rPr lang="en-US"/>
              <a:t>Offers flexibility with both graphical and text-based modeling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Functional Mock-up Unit (FMU) for Interconnectivity:</a:t>
            </a:r>
            <a:endParaRPr lang="en-US"/>
          </a:p>
          <a:p>
            <a:pPr marL="457200" lvl="1"/>
            <a:r>
              <a:rPr lang="en-US"/>
              <a:t>Supports Functional Mock-up Units for model exchange and co-simulation</a:t>
            </a:r>
          </a:p>
        </p:txBody>
      </p:sp>
    </p:spTree>
    <p:extLst>
      <p:ext uri="{BB962C8B-B14F-4D97-AF65-F5344CB8AC3E}">
        <p14:creationId xmlns:p14="http://schemas.microsoft.com/office/powerpoint/2010/main" val="1700483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JModelica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5524391" cy="3734261"/>
          </a:xfrm>
        </p:spPr>
        <p:txBody>
          <a:bodyPr/>
          <a:lstStyle/>
          <a:p>
            <a:pPr marL="228576" lvl="1" indent="0">
              <a:buNone/>
            </a:pPr>
            <a:r>
              <a:rPr lang="en-US"/>
              <a:t>Discontinued in 2019</a:t>
            </a:r>
          </a:p>
          <a:p>
            <a:pPr marL="228576" lvl="1" indent="0">
              <a:buNone/>
            </a:pPr>
            <a:endParaRPr lang="en-US"/>
          </a:p>
          <a:p>
            <a:pPr marL="228576" lvl="1" indent="0">
              <a:buNone/>
            </a:pPr>
            <a:r>
              <a:rPr lang="en-US"/>
              <a:t>Three packages moved to GitHub:</a:t>
            </a:r>
          </a:p>
          <a:p>
            <a:pPr lvl="1"/>
            <a:r>
              <a:rPr lang="en-US"/>
              <a:t>Assimulo</a:t>
            </a:r>
          </a:p>
          <a:p>
            <a:pPr lvl="2"/>
            <a:r>
              <a:rPr lang="en-US"/>
              <a:t>Python simulation packages</a:t>
            </a:r>
          </a:p>
          <a:p>
            <a:pPr lvl="1"/>
            <a:r>
              <a:rPr lang="en-US"/>
              <a:t>PyFMI</a:t>
            </a:r>
          </a:p>
          <a:p>
            <a:pPr lvl="3"/>
            <a:r>
              <a:rPr lang="en-US"/>
              <a:t>Load and simulate FMUs</a:t>
            </a:r>
          </a:p>
          <a:p>
            <a:pPr lvl="1"/>
            <a:r>
              <a:rPr lang="en-US"/>
              <a:t>FMI Library</a:t>
            </a:r>
          </a:p>
          <a:p>
            <a:pPr lvl="2"/>
            <a:r>
              <a:rPr lang="en-US"/>
              <a:t>C package to load and simulate FMUs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42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FMPy - Dassault Systèmes </a:t>
            </a:r>
            <a:br>
              <a:rPr lang="en-US"/>
            </a:br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9145738" cy="3734261"/>
          </a:xfrm>
        </p:spPr>
        <p:txBody>
          <a:bodyPr/>
          <a:lstStyle/>
          <a:p>
            <a:pPr lvl="1"/>
            <a:r>
              <a:rPr lang="en-US"/>
              <a:t>Free Python library</a:t>
            </a:r>
          </a:p>
          <a:p>
            <a:pPr lvl="1"/>
            <a:r>
              <a:rPr lang="en-US"/>
              <a:t>Graphical user interface</a:t>
            </a:r>
          </a:p>
          <a:p>
            <a:pPr lvl="2"/>
            <a:r>
              <a:rPr lang="en-US"/>
              <a:t>Validate FMUs</a:t>
            </a:r>
          </a:p>
          <a:p>
            <a:pPr lvl="2"/>
            <a:r>
              <a:rPr lang="en-US"/>
              <a:t>Export to Jupyter Notebook, Modelica and Cmake</a:t>
            </a:r>
          </a:p>
          <a:p>
            <a:pPr lvl="2"/>
            <a:r>
              <a:rPr lang="en-US"/>
              <a:t>Read model data</a:t>
            </a:r>
          </a:p>
          <a:p>
            <a:pPr lvl="1"/>
            <a:r>
              <a:rPr lang="en-US"/>
              <a:t>Web App to share FMUs with anyone in a browser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4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873C24-32F7-71DD-A0AD-E5C18CAC31C7}"/>
              </a:ext>
            </a:extLst>
          </p:cNvPr>
          <p:cNvSpPr/>
          <p:nvPr/>
        </p:nvSpPr>
        <p:spPr>
          <a:xfrm>
            <a:off x="3737548" y="444942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9D5134-43B3-7A07-2E2B-7C6883EEAF49}"/>
              </a:ext>
            </a:extLst>
          </p:cNvPr>
          <p:cNvSpPr/>
          <p:nvPr/>
        </p:nvSpPr>
        <p:spPr>
          <a:xfrm>
            <a:off x="6380300" y="4449429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D0C69B-679C-A873-2EB3-4663A521144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913122" y="4883957"/>
            <a:ext cx="467178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90EB0C-015D-91E8-09C6-075AFF812638}"/>
              </a:ext>
            </a:extLst>
          </p:cNvPr>
          <p:cNvCxnSpPr>
            <a:cxnSpLocks/>
            <a:stCxn id="13" idx="0"/>
            <a:endCxn id="12" idx="0"/>
          </p:cNvCxnSpPr>
          <p:nvPr/>
        </p:nvCxnSpPr>
        <p:spPr>
          <a:xfrm rot="16200000" flipV="1">
            <a:off x="6232818" y="3041946"/>
            <a:ext cx="1" cy="2814965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rrow: Down 11">
            <a:extLst>
              <a:ext uri="{FF2B5EF4-FFF2-40B4-BE49-F238E27FC236}">
                <a16:creationId xmlns:a16="http://schemas.microsoft.com/office/drawing/2014/main" id="{70547FF4-CF47-094C-E0D0-CE1E842B9432}"/>
              </a:ext>
            </a:extLst>
          </p:cNvPr>
          <p:cNvSpPr/>
          <p:nvPr/>
        </p:nvSpPr>
        <p:spPr>
          <a:xfrm>
            <a:off x="5578547" y="2906241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F88C62D6-9AF9-0E3F-2A85-F32B8061A3D3}"/>
              </a:ext>
            </a:extLst>
          </p:cNvPr>
          <p:cNvSpPr/>
          <p:nvPr/>
        </p:nvSpPr>
        <p:spPr>
          <a:xfrm>
            <a:off x="3449868" y="4449428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dirty="0">
                <a:solidFill>
                  <a:sysClr val="windowText" lastClr="000000"/>
                </a:solidFill>
              </a:rPr>
              <a:t>Modelica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338E4A0D-2878-51AC-F806-39D4F995AB4B}"/>
              </a:ext>
            </a:extLst>
          </p:cNvPr>
          <p:cNvSpPr/>
          <p:nvPr/>
        </p:nvSpPr>
        <p:spPr>
          <a:xfrm>
            <a:off x="519437" y="1763225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0" name="Rectangle: Rounded Corners 5">
            <a:extLst>
              <a:ext uri="{FF2B5EF4-FFF2-40B4-BE49-F238E27FC236}">
                <a16:creationId xmlns:a16="http://schemas.microsoft.com/office/drawing/2014/main" id="{DF59DE26-B0D5-E3FE-F5E4-736C4F029854}"/>
              </a:ext>
            </a:extLst>
          </p:cNvPr>
          <p:cNvSpPr/>
          <p:nvPr/>
        </p:nvSpPr>
        <p:spPr>
          <a:xfrm>
            <a:off x="3449868" y="1763224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Functional Mock-up Interface (FMI)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1" name="Rectangle: Rounded Corners 6">
            <a:extLst>
              <a:ext uri="{FF2B5EF4-FFF2-40B4-BE49-F238E27FC236}">
                <a16:creationId xmlns:a16="http://schemas.microsoft.com/office/drawing/2014/main" id="{32034363-E8E0-57D3-5A77-4AE4FCE5816A}"/>
              </a:ext>
            </a:extLst>
          </p:cNvPr>
          <p:cNvSpPr/>
          <p:nvPr/>
        </p:nvSpPr>
        <p:spPr>
          <a:xfrm>
            <a:off x="6380300" y="1763223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: Rounded Corners 7">
            <a:extLst>
              <a:ext uri="{FF2B5EF4-FFF2-40B4-BE49-F238E27FC236}">
                <a16:creationId xmlns:a16="http://schemas.microsoft.com/office/drawing/2014/main" id="{74EEA0DE-F4DD-E7EA-ED1F-5DC158DE98E1}"/>
              </a:ext>
            </a:extLst>
          </p:cNvPr>
          <p:cNvSpPr/>
          <p:nvPr/>
        </p:nvSpPr>
        <p:spPr>
          <a:xfrm>
            <a:off x="9310731" y="1765022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67C856-BC1C-156C-0CC9-5062DE4555DD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8900300" y="2197752"/>
            <a:ext cx="410431" cy="179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03976-0856-8600-1449-409A23D045CA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5969868" y="2197752"/>
            <a:ext cx="410432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ECEF2F-CF37-AE7D-99AF-84564DE66CF6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3039437" y="2197753"/>
            <a:ext cx="410431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62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BE58E857-C69E-259D-9EA3-56C3F98AC96F}"/>
              </a:ext>
            </a:extLst>
          </p:cNvPr>
          <p:cNvSpPr txBox="1">
            <a:spLocks/>
          </p:cNvSpPr>
          <p:nvPr/>
        </p:nvSpPr>
        <p:spPr>
          <a:xfrm>
            <a:off x="571610" y="2076703"/>
            <a:ext cx="9145737" cy="1271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Open-source library</a:t>
            </a:r>
          </a:p>
          <a:p>
            <a:pPr lvl="2"/>
            <a:r>
              <a:rPr lang="en-US"/>
              <a:t>C, C++, MATLAB, Fortran, Python among others</a:t>
            </a:r>
          </a:p>
          <a:p>
            <a:pPr lvl="1"/>
            <a:r>
              <a:rPr lang="en-US"/>
              <a:t>Collection of several algorithms from different contributors</a:t>
            </a:r>
          </a:p>
          <a:p>
            <a:pPr lvl="2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42BD7F-4405-1257-9D4E-2292097DA5D3}"/>
              </a:ext>
            </a:extLst>
          </p:cNvPr>
          <p:cNvSpPr/>
          <p:nvPr/>
        </p:nvSpPr>
        <p:spPr>
          <a:xfrm>
            <a:off x="1295400" y="3396999"/>
            <a:ext cx="1910002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the Optimizer </a:t>
            </a:r>
            <a:r>
              <a:rPr lang="en-US" sz="1616">
                <a:solidFill>
                  <a:sysClr val="windowText" lastClr="000000"/>
                </a:solidFill>
              </a:rPr>
              <a:t>O</a:t>
            </a: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bject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02C360-688E-53B2-893A-B62D080F1DA5}"/>
              </a:ext>
            </a:extLst>
          </p:cNvPr>
          <p:cNvSpPr/>
          <p:nvPr/>
        </p:nvSpPr>
        <p:spPr>
          <a:xfrm>
            <a:off x="1295400" y="3982044"/>
            <a:ext cx="1910003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Define optimizer algorithm and number of optimization variables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461201-49B0-1FE2-D21A-9EF91AEA17CE}"/>
              </a:ext>
            </a:extLst>
          </p:cNvPr>
          <p:cNvSpPr/>
          <p:nvPr/>
        </p:nvSpPr>
        <p:spPr>
          <a:xfrm>
            <a:off x="3764813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Objective </a:t>
            </a:r>
            <a:r>
              <a:rPr lang="en-US" sz="1616">
                <a:solidFill>
                  <a:sysClr val="windowText" lastClr="000000"/>
                </a:solidFill>
              </a:rPr>
              <a:t>F</a:t>
            </a: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unction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E06754-E30F-1D0D-959E-6A748388F261}"/>
              </a:ext>
            </a:extLst>
          </p:cNvPr>
          <p:cNvSpPr/>
          <p:nvPr/>
        </p:nvSpPr>
        <p:spPr>
          <a:xfrm>
            <a:off x="3764811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Combine the optimizer object and the function to be optimized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B47885-4AC7-A927-FC44-1FA96FA93B88}"/>
              </a:ext>
            </a:extLst>
          </p:cNvPr>
          <p:cNvSpPr/>
          <p:nvPr/>
        </p:nvSpPr>
        <p:spPr>
          <a:xfrm>
            <a:off x="6371878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Bounds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D9B1F5-0CCA-8E95-8593-452211CA00C8}"/>
              </a:ext>
            </a:extLst>
          </p:cNvPr>
          <p:cNvSpPr/>
          <p:nvPr/>
        </p:nvSpPr>
        <p:spPr>
          <a:xfrm>
            <a:off x="6371876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upper, lower, equality and inequality bounds based on algorithm capability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BF0604-D3DF-F2FD-261F-0D8E2AF7B1D7}"/>
              </a:ext>
            </a:extLst>
          </p:cNvPr>
          <p:cNvSpPr/>
          <p:nvPr/>
        </p:nvSpPr>
        <p:spPr>
          <a:xfrm>
            <a:off x="8978943" y="3396999"/>
            <a:ext cx="2413307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Optimize the Problem!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5E6F283-6A73-EE60-ACF2-F0FAB2AE1910}"/>
              </a:ext>
            </a:extLst>
          </p:cNvPr>
          <p:cNvSpPr/>
          <p:nvPr/>
        </p:nvSpPr>
        <p:spPr>
          <a:xfrm>
            <a:off x="8978941" y="3982044"/>
            <a:ext cx="2413310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Use the optimizer together with the defined minimum cost and the optimization variable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35E8E9-4532-CE3E-971C-67DBEAAFE608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841953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3CA91B-4E63-6181-E7B3-A31832C3DD7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812467" y="3676868"/>
            <a:ext cx="55941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47057-4E2B-D19B-3CEB-EFA4AC2C739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320540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8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First-principles model in Modelica</a:t>
            </a:r>
          </a:p>
        </p:txBody>
      </p:sp>
      <p:pic>
        <p:nvPicPr>
          <p:cNvPr id="7" name="Content Placeholder 5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B34AD414-36EF-0E89-7014-5F55C688451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13631"/>
            <a:ext cx="5335587" cy="30594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70" y="2646891"/>
            <a:ext cx="3301519" cy="25200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blipFill>
                <a:blip r:embed="rId5"/>
                <a:stretch>
                  <a:fillRect l="-1557" t="-4444" r="-378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7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Transfer function</a:t>
            </a:r>
          </a:p>
        </p:txBody>
      </p:sp>
      <p:pic>
        <p:nvPicPr>
          <p:cNvPr id="4" name="Char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F9588F2D-CF38-73F6-7DCB-3BE74D2B91AA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15" y="2698819"/>
            <a:ext cx="4569355" cy="277425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Chart Placeholder 1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FA741584-1606-D131-298B-3143637704FB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58" y="2076450"/>
            <a:ext cx="4900897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4E0A9D-CFF1-0940-AF28-937F36ADB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12" y="1865751"/>
            <a:ext cx="4011755" cy="7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1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7E7D-602F-CC1A-7826-3930608A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29AD1-2532-F584-4656-2182C109D82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State space models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4BD76031-7752-724A-E93C-4994E8336BD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53334"/>
            <a:ext cx="5335588" cy="35800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>
            <a:extLst>
              <a:ext uri="{FF2B5EF4-FFF2-40B4-BE49-F238E27FC236}">
                <a16:creationId xmlns:a16="http://schemas.microsoft.com/office/drawing/2014/main" id="{53EF00F8-DC25-B3D0-0381-0981CF214EB3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535613"/>
            <a:ext cx="5335587" cy="281547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9327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Model evaluation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D261E722-368C-C4AC-D2AD-E4769797CB84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32" y="2076450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 descr="A graph of a function&#10;&#10;Description automatically generated">
            <a:extLst>
              <a:ext uri="{FF2B5EF4-FFF2-40B4-BE49-F238E27FC236}">
                <a16:creationId xmlns:a16="http://schemas.microsoft.com/office/drawing/2014/main" id="{AA0AC7F2-824C-4F3C-CE6C-623426E47740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42716"/>
            <a:ext cx="5335587" cy="30012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6583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748F-2B91-FBCF-A5F1-5F99AFF1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7FB61-CA69-1231-E50C-4587BA5CCF8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BE67188-5910-C626-741B-C7FBD13A90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62093" cy="3734261"/>
          </a:xfrm>
        </p:spPr>
        <p:txBody>
          <a:bodyPr/>
          <a:lstStyle/>
          <a:p>
            <a:pPr>
              <a:lnSpc>
                <a:spcPts val="1500"/>
              </a:lnSpc>
            </a:pPr>
            <a:r>
              <a:rPr lang="en-US" dirty="0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 dirty="0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 dirty="0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 dirty="0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 dirty="0"/>
              <a:t>Simulate system with </a:t>
            </a:r>
            <a:r>
              <a:rPr lang="en-US" dirty="0" err="1"/>
              <a:t>doStep</a:t>
            </a:r>
            <a:r>
              <a:rPr lang="en-US" dirty="0"/>
              <a:t>()</a:t>
            </a:r>
          </a:p>
          <a:p>
            <a:pPr>
              <a:lnSpc>
                <a:spcPts val="1500"/>
              </a:lnSpc>
            </a:pPr>
            <a:r>
              <a:rPr lang="en-US" dirty="0"/>
              <a:t>Get and set variables for each timestep in simulation</a:t>
            </a:r>
          </a:p>
        </p:txBody>
      </p:sp>
      <p:pic>
        <p:nvPicPr>
          <p:cNvPr id="6" name="Chart Placeholder 5">
            <a:extLst>
              <a:ext uri="{FF2B5EF4-FFF2-40B4-BE49-F238E27FC236}">
                <a16:creationId xmlns:a16="http://schemas.microsoft.com/office/drawing/2014/main" id="{B5F779D9-B938-A80F-D645-CD6E47BB758D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2"/>
          <a:stretch>
            <a:fillRect/>
          </a:stretch>
        </p:blipFill>
        <p:spPr>
          <a:xfrm>
            <a:off x="7390469" y="2438314"/>
            <a:ext cx="3124471" cy="198137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2CB0CE-5884-55B2-02D4-1FB4CA0B8094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Python - FMPy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9D473-BAE1-4B6A-27A5-ADC69AE2F336}"/>
              </a:ext>
            </a:extLst>
          </p:cNvPr>
          <p:cNvSpPr txBox="1"/>
          <p:nvPr/>
        </p:nvSpPr>
        <p:spPr>
          <a:xfrm>
            <a:off x="6258116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/>
              <a:t>OpenModelica</a:t>
            </a:r>
          </a:p>
        </p:txBody>
      </p:sp>
    </p:spTree>
    <p:extLst>
      <p:ext uri="{BB962C8B-B14F-4D97-AF65-F5344CB8AC3E}">
        <p14:creationId xmlns:p14="http://schemas.microsoft.com/office/powerpoint/2010/main" val="14078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FDBF-15B5-543E-6FC3-F0428CF4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225B-7E10-5387-E831-AB13C81CFDD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83100D4-C211-7320-7810-3DAAAC527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3452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73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8DD1-D761-BA61-C8AE-B0ABA4DB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6801-0F36-A35C-9A49-4BE5290C8E9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Measures</a:t>
            </a:r>
          </a:p>
        </p:txBody>
      </p:sp>
      <p:pic>
        <p:nvPicPr>
          <p:cNvPr id="7" name="Content Placeholder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71DBED-4161-D6B3-03F1-3B4538B2E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96" y="2137422"/>
            <a:ext cx="6680207" cy="354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26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AD81-0258-603D-7BCC-6B2FC3FD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3719-6192-F8F1-122E-12D58F32675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Revised scope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763A03-F102-D8F0-6B06-74EE09D708C9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034131-7542-1FDF-03B3-C1B00833F422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0203F1-D1C4-82B8-FBFA-C729C117696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D17E52-EBE1-E030-90C0-5DC748CC7603}"/>
              </a:ext>
            </a:extLst>
          </p:cNvPr>
          <p:cNvSpPr/>
          <p:nvPr/>
        </p:nvSpPr>
        <p:spPr>
          <a:xfrm>
            <a:off x="1171134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4ECA6F-890E-518D-C884-EE31F41EA8AE}"/>
              </a:ext>
            </a:extLst>
          </p:cNvPr>
          <p:cNvSpPr/>
          <p:nvPr/>
        </p:nvSpPr>
        <p:spPr>
          <a:xfrm>
            <a:off x="3735205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3344D3-965D-C54F-9C15-84EB3B6D239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346708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DD46E7D-A1DA-E950-89D8-736A924B6166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V="1">
            <a:off x="3540957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59EBC42-4792-C1A9-1932-9C9C463BFEF0}"/>
              </a:ext>
            </a:extLst>
          </p:cNvPr>
          <p:cNvCxnSpPr>
            <a:stCxn id="6" idx="0"/>
            <a:endCxn id="5" idx="0"/>
          </p:cNvCxnSpPr>
          <p:nvPr/>
        </p:nvCxnSpPr>
        <p:spPr>
          <a:xfrm rot="16200000" flipV="1">
            <a:off x="6105027" y="494676"/>
            <a:ext cx="12700" cy="2564070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EF7660-C56B-7B7A-2E69-8EFE037AB93C}"/>
              </a:ext>
            </a:extLst>
          </p:cNvPr>
          <p:cNvSpPr/>
          <p:nvPr/>
        </p:nvSpPr>
        <p:spPr>
          <a:xfrm>
            <a:off x="629927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A0F043-3CF0-E895-4CBF-2543DFD9B4EB}"/>
              </a:ext>
            </a:extLst>
          </p:cNvPr>
          <p:cNvSpPr/>
          <p:nvPr/>
        </p:nvSpPr>
        <p:spPr>
          <a:xfrm>
            <a:off x="886334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Python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70ADB1-ABC1-69EB-740C-6F7798D2607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47484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C2B1DC6-7E98-CC6B-5B67-7B52E7AC421C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866909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rrow: Down 11">
            <a:extLst>
              <a:ext uri="{FF2B5EF4-FFF2-40B4-BE49-F238E27FC236}">
                <a16:creationId xmlns:a16="http://schemas.microsoft.com/office/drawing/2014/main" id="{86DB7CFB-3E46-20EA-C02D-F4D65FB4A90E}"/>
              </a:ext>
            </a:extLst>
          </p:cNvPr>
          <p:cNvSpPr/>
          <p:nvPr/>
        </p:nvSpPr>
        <p:spPr>
          <a:xfrm>
            <a:off x="5578547" y="2906241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3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Linear MPC Modelica Library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1490303"/>
            <a:ext cx="5524391" cy="1809497"/>
          </a:xfrm>
        </p:spPr>
        <p:txBody>
          <a:bodyPr/>
          <a:lstStyle/>
          <a:p>
            <a:pPr lvl="1"/>
            <a:r>
              <a:rPr lang="en-US" dirty="0"/>
              <a:t>Open-source</a:t>
            </a:r>
          </a:p>
          <a:p>
            <a:pPr lvl="1"/>
            <a:r>
              <a:rPr lang="en-US" dirty="0"/>
              <a:t>Last updated 2016</a:t>
            </a:r>
          </a:p>
          <a:p>
            <a:pPr lvl="1"/>
            <a:r>
              <a:rPr lang="en-US" dirty="0"/>
              <a:t>Not compatible with Modelica 4.0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03ACE4A-668C-251E-EEE8-64C611FEB339}"/>
              </a:ext>
            </a:extLst>
          </p:cNvPr>
          <p:cNvSpPr txBox="1">
            <a:spLocks/>
          </p:cNvSpPr>
          <p:nvPr/>
        </p:nvSpPr>
        <p:spPr>
          <a:xfrm>
            <a:off x="6096000" y="1093430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JModelica</a:t>
            </a:r>
            <a:endParaRPr lang="en-US" dirty="0"/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6067B777-3E04-9C11-EC6D-EDD9CAAA90CE}"/>
              </a:ext>
            </a:extLst>
          </p:cNvPr>
          <p:cNvSpPr txBox="1">
            <a:spLocks/>
          </p:cNvSpPr>
          <p:nvPr/>
        </p:nvSpPr>
        <p:spPr>
          <a:xfrm>
            <a:off x="6096000" y="1490304"/>
            <a:ext cx="5524391" cy="1809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Discontinued in 2019</a:t>
            </a:r>
          </a:p>
          <a:p>
            <a:pPr lvl="1"/>
            <a:r>
              <a:rPr lang="en-US" dirty="0"/>
              <a:t>Assimulo</a:t>
            </a:r>
          </a:p>
          <a:p>
            <a:pPr lvl="1"/>
            <a:r>
              <a:rPr lang="en-US" dirty="0"/>
              <a:t>PyFMI</a:t>
            </a:r>
          </a:p>
          <a:p>
            <a:pPr lvl="1"/>
            <a:r>
              <a:rPr lang="en-US" dirty="0"/>
              <a:t>FMI Library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B0B7187-C008-B19B-26DC-69B242503E1C}"/>
              </a:ext>
            </a:extLst>
          </p:cNvPr>
          <p:cNvSpPr txBox="1">
            <a:spLocks/>
          </p:cNvSpPr>
          <p:nvPr/>
        </p:nvSpPr>
        <p:spPr>
          <a:xfrm>
            <a:off x="571609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FMPy - Dassault Systèmes</a:t>
            </a:r>
          </a:p>
        </p:txBody>
      </p:sp>
      <p:sp>
        <p:nvSpPr>
          <p:cNvPr id="9" name="Chart Placeholder 4">
            <a:extLst>
              <a:ext uri="{FF2B5EF4-FFF2-40B4-BE49-F238E27FC236}">
                <a16:creationId xmlns:a16="http://schemas.microsoft.com/office/drawing/2014/main" id="{5865E464-B119-4512-28F0-B3693DA88316}"/>
              </a:ext>
            </a:extLst>
          </p:cNvPr>
          <p:cNvSpPr txBox="1">
            <a:spLocks/>
          </p:cNvSpPr>
          <p:nvPr/>
        </p:nvSpPr>
        <p:spPr>
          <a:xfrm>
            <a:off x="571609" y="3610657"/>
            <a:ext cx="5524391" cy="23528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Free Python FMI library</a:t>
            </a:r>
          </a:p>
          <a:p>
            <a:pPr lvl="1"/>
            <a:r>
              <a:rPr lang="en-US" dirty="0"/>
              <a:t>Graphical user interface</a:t>
            </a:r>
          </a:p>
          <a:p>
            <a:pPr lvl="2"/>
            <a:r>
              <a:rPr lang="en-US" dirty="0"/>
              <a:t>Validate FMUs</a:t>
            </a:r>
          </a:p>
          <a:p>
            <a:pPr lvl="2"/>
            <a:r>
              <a:rPr lang="en-US" dirty="0"/>
              <a:t>Export to Jupyter Notebook, Modelica and Cmake</a:t>
            </a:r>
          </a:p>
          <a:p>
            <a:pPr lvl="2"/>
            <a:r>
              <a:rPr lang="en-US" dirty="0"/>
              <a:t>Web App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2BA87E4-6809-F06F-CE19-7987832C57D9}"/>
              </a:ext>
            </a:extLst>
          </p:cNvPr>
          <p:cNvSpPr txBox="1">
            <a:spLocks/>
          </p:cNvSpPr>
          <p:nvPr/>
        </p:nvSpPr>
        <p:spPr>
          <a:xfrm>
            <a:off x="6096000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NLopt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5218DAFE-6BEC-F623-A89E-2B7BAD51A30D}"/>
              </a:ext>
            </a:extLst>
          </p:cNvPr>
          <p:cNvSpPr txBox="1">
            <a:spLocks/>
          </p:cNvSpPr>
          <p:nvPr/>
        </p:nvSpPr>
        <p:spPr>
          <a:xfrm>
            <a:off x="6096000" y="3610658"/>
            <a:ext cx="5524391" cy="23528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Open-source optimization library</a:t>
            </a:r>
          </a:p>
          <a:p>
            <a:pPr lvl="1"/>
            <a:r>
              <a:rPr lang="en-US" dirty="0"/>
              <a:t>C, C++, MATLAB, Fortran, Python among others</a:t>
            </a:r>
          </a:p>
          <a:p>
            <a:pPr lvl="1"/>
            <a:r>
              <a:rPr lang="en-US" dirty="0"/>
              <a:t>Collection of several algorithms from different contributors</a:t>
            </a:r>
          </a:p>
        </p:txBody>
      </p:sp>
    </p:spTree>
    <p:extLst>
      <p:ext uri="{BB962C8B-B14F-4D97-AF65-F5344CB8AC3E}">
        <p14:creationId xmlns:p14="http://schemas.microsoft.com/office/powerpoint/2010/main" val="4063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First-principles, transfer function, and state space models</a:t>
            </a:r>
          </a:p>
        </p:txBody>
      </p:sp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2" y="2076704"/>
            <a:ext cx="3094292" cy="236182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blipFill>
                <a:blip r:embed="rId4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42D95F5-B659-ED88-2B3E-1DB72FE3C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013" y="3365496"/>
            <a:ext cx="4011755" cy="709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/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𝑑𝑒𝑙𝑎𝑦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C0108F-B54B-76DB-5B17-4F4C22E12298}"/>
              </a:ext>
            </a:extLst>
          </p:cNvPr>
          <p:cNvSpPr txBox="1"/>
          <p:nvPr/>
        </p:nvSpPr>
        <p:spPr>
          <a:xfrm>
            <a:off x="5147521" y="1749046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First-principles: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EF63D-9062-2486-507E-2AE710AE71E8}"/>
              </a:ext>
            </a:extLst>
          </p:cNvPr>
          <p:cNvSpPr txBox="1"/>
          <p:nvPr/>
        </p:nvSpPr>
        <p:spPr>
          <a:xfrm>
            <a:off x="5147521" y="2996164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Function: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0410B2-777B-A456-389B-7BEE63872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5862" y="3365496"/>
            <a:ext cx="1653683" cy="815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2A0D81-3C0B-7F2C-7152-8CA8515B0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7377" y="4510461"/>
            <a:ext cx="830652" cy="15927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B65BBD-1E41-2875-FF5A-9AF66C0E1971}"/>
              </a:ext>
            </a:extLst>
          </p:cNvPr>
          <p:cNvCxnSpPr/>
          <p:nvPr/>
        </p:nvCxnSpPr>
        <p:spPr>
          <a:xfrm>
            <a:off x="5144478" y="2885090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696606-3A45-E9F1-FE8E-7ECCAE350B50}"/>
              </a:ext>
            </a:extLst>
          </p:cNvPr>
          <p:cNvSpPr txBox="1"/>
          <p:nvPr/>
        </p:nvSpPr>
        <p:spPr>
          <a:xfrm>
            <a:off x="5147521" y="4438531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State Space: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53CF7E-BDEF-C9B7-A0B9-3D286AE1494E}"/>
              </a:ext>
            </a:extLst>
          </p:cNvPr>
          <p:cNvCxnSpPr/>
          <p:nvPr/>
        </p:nvCxnSpPr>
        <p:spPr>
          <a:xfrm>
            <a:off x="5152796" y="43775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D452B2-7CFB-CEC7-C22A-62056A519B1A}"/>
              </a:ext>
            </a:extLst>
          </p:cNvPr>
          <p:cNvCxnSpPr/>
          <p:nvPr/>
        </p:nvCxnSpPr>
        <p:spPr>
          <a:xfrm>
            <a:off x="5144477" y="16343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59D8E7-49D7-98AA-E667-EBD40D83BE7F}"/>
              </a:ext>
            </a:extLst>
          </p:cNvPr>
          <p:cNvCxnSpPr/>
          <p:nvPr/>
        </p:nvCxnSpPr>
        <p:spPr>
          <a:xfrm>
            <a:off x="5144476" y="6105937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AB67EF-E752-B72E-2635-4BA89159F141}"/>
              </a:ext>
            </a:extLst>
          </p:cNvPr>
          <p:cNvCxnSpPr>
            <a:cxnSpLocks/>
          </p:cNvCxnSpPr>
          <p:nvPr/>
        </p:nvCxnSpPr>
        <p:spPr>
          <a:xfrm flipH="1" flipV="1">
            <a:off x="11729543" y="1634359"/>
            <a:ext cx="832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BC8BB6-C807-90B5-FADE-5C8B00FD6FF5}"/>
              </a:ext>
            </a:extLst>
          </p:cNvPr>
          <p:cNvCxnSpPr>
            <a:cxnSpLocks/>
          </p:cNvCxnSpPr>
          <p:nvPr/>
        </p:nvCxnSpPr>
        <p:spPr>
          <a:xfrm flipV="1">
            <a:off x="5136156" y="1634359"/>
            <a:ext cx="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83B07C5-F0EC-EDA4-F9B9-A776E33FD704}"/>
              </a:ext>
            </a:extLst>
          </p:cNvPr>
          <p:cNvSpPr/>
          <p:nvPr/>
        </p:nvSpPr>
        <p:spPr>
          <a:xfrm>
            <a:off x="7836313" y="4166348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22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of first-principle, transfer function, and state space models</a:t>
            </a:r>
          </a:p>
        </p:txBody>
      </p:sp>
      <p:pic>
        <p:nvPicPr>
          <p:cNvPr id="15" name="Chart Placeholder 7">
            <a:extLst>
              <a:ext uri="{FF2B5EF4-FFF2-40B4-BE49-F238E27FC236}">
                <a16:creationId xmlns:a16="http://schemas.microsoft.com/office/drawing/2014/main" id="{137AA314-8117-E83E-B663-6ACCC66D51C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038" y="1820999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07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results for first-principle, transfer function, and state space models</a:t>
            </a:r>
          </a:p>
        </p:txBody>
      </p:sp>
      <p:pic>
        <p:nvPicPr>
          <p:cNvPr id="15" name="Picture 14" descr="A graph of a function&#10;&#10;Description automatically generated">
            <a:extLst>
              <a:ext uri="{FF2B5EF4-FFF2-40B4-BE49-F238E27FC236}">
                <a16:creationId xmlns:a16="http://schemas.microsoft.com/office/drawing/2014/main" id="{4F44FD06-09F1-B520-DE03-1237C192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2024911"/>
            <a:ext cx="8280000" cy="301137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775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results for first-principle, transfer function, and state space models</a:t>
            </a:r>
          </a:p>
        </p:txBody>
      </p:sp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497DE599-6E25-1E0B-4C85-6807A2417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65" y="4616110"/>
            <a:ext cx="5457337" cy="198479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53B6F8-2A78-28AD-4239-56BE7B3AE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09" y="1519369"/>
            <a:ext cx="8496000" cy="297918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02366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ema">
  <a:themeElements>
    <a:clrScheme name="Office">
      <a:dk1>
        <a:srgbClr val="000000"/>
      </a:dk1>
      <a:lt1>
        <a:srgbClr val="FFFFFF"/>
      </a:lt1>
      <a:dk2>
        <a:srgbClr val="2F0B63"/>
      </a:dk2>
      <a:lt2>
        <a:srgbClr val="CDB9FC"/>
      </a:lt2>
      <a:accent1>
        <a:srgbClr val="7800F0"/>
      </a:accent1>
      <a:accent2>
        <a:srgbClr val="FF6202"/>
      </a:accent2>
      <a:accent3>
        <a:srgbClr val="2F0B63"/>
      </a:accent3>
      <a:accent4>
        <a:srgbClr val="EF7DBB"/>
      </a:accent4>
      <a:accent5>
        <a:srgbClr val="9359EF"/>
      </a:accent5>
      <a:accent6>
        <a:srgbClr val="CFFF1F"/>
      </a:accent6>
      <a:hlink>
        <a:srgbClr val="2F0B63"/>
      </a:hlink>
      <a:folHlink>
        <a:srgbClr val="2F0B63"/>
      </a:folHlink>
    </a:clrScheme>
    <a:fontScheme name="Egendefinert 48">
      <a:majorFont>
        <a:latin typeface="Maison Neue Demi"/>
        <a:ea typeface=""/>
        <a:cs typeface=""/>
      </a:majorFont>
      <a:minorFont>
        <a:latin typeface="Maison Neu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USN_PPT_ENG.potx" id="{0D8CB581-1DD0-4AEC-960D-1FB4CB030578}" vid="{010A1D1F-CEC4-41C7-A359-F184F6128DC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47F4A8591BAE4887390828C908A139" ma:contentTypeVersion="2" ma:contentTypeDescription="Opprett et nytt dokument." ma:contentTypeScope="" ma:versionID="bbeda0c98333d91e5416aeed45eacae0">
  <xsd:schema xmlns:xsd="http://www.w3.org/2001/XMLSchema" xmlns:xs="http://www.w3.org/2001/XMLSchema" xmlns:p="http://schemas.microsoft.com/office/2006/metadata/properties" xmlns:ns2="ba724629-541d-4b0f-b720-c63cf8c70e8a" targetNamespace="http://schemas.microsoft.com/office/2006/metadata/properties" ma:root="true" ma:fieldsID="dce8645e9a2086dca2092c5ea6134e54" ns2:_="">
    <xsd:import namespace="ba724629-541d-4b0f-b720-c63cf8c70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24629-541d-4b0f-b720-c63cf8c70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C48718-3F70-494F-8CC0-A686B5C99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724629-541d-4b0f-b720-c63cf8c70e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8DCD5B-97AC-4F76-A1B0-9FECFE0498A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F02B9FD-56AA-4787-8FCD-901C81ADC5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USN-mal engelsk</Template>
  <TotalTime>4060</TotalTime>
  <Words>1374</Words>
  <Application>Microsoft Office PowerPoint</Application>
  <PresentationFormat>Widescreen</PresentationFormat>
  <Paragraphs>304</Paragraphs>
  <Slides>37</Slides>
  <Notes>19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-apple-system</vt:lpstr>
      <vt:lpstr>Arial</vt:lpstr>
      <vt:lpstr>Calibri</vt:lpstr>
      <vt:lpstr>Cambria Math</vt:lpstr>
      <vt:lpstr>ITC Clearface Pro</vt:lpstr>
      <vt:lpstr>Maison Neue Bold</vt:lpstr>
      <vt:lpstr>Maison Neue Book</vt:lpstr>
      <vt:lpstr>Maison Neue Demi</vt:lpstr>
      <vt:lpstr>1_Office-tema</vt:lpstr>
      <vt:lpstr>Advanced Control Implementations with Modelica</vt:lpstr>
      <vt:lpstr>Introduction</vt:lpstr>
      <vt:lpstr>Introduction</vt:lpstr>
      <vt:lpstr>Introduction</vt:lpstr>
      <vt:lpstr>Existing Options</vt:lpstr>
      <vt:lpstr>Air Heater Model</vt:lpstr>
      <vt:lpstr>Air Heater Model</vt:lpstr>
      <vt:lpstr>Air Heater Model</vt:lpstr>
      <vt:lpstr>Air Heater Model</vt:lpstr>
      <vt:lpstr>Calling External C Code in Modelica</vt:lpstr>
      <vt:lpstr>Calling External C Code in Modelica</vt:lpstr>
      <vt:lpstr>Calling External C Code in Modelica</vt:lpstr>
      <vt:lpstr>Calling External C Code in Modelica</vt:lpstr>
      <vt:lpstr>NLopt</vt:lpstr>
      <vt:lpstr>NLopt</vt:lpstr>
      <vt:lpstr>FMU of Air Heater in Python</vt:lpstr>
      <vt:lpstr>FMU of Air Heater in Python</vt:lpstr>
      <vt:lpstr>FMU of Air Heater in Python</vt:lpstr>
      <vt:lpstr>FMU of Air Heater with MPC in Python</vt:lpstr>
      <vt:lpstr>FMU of Air Heater with MPC in Python</vt:lpstr>
      <vt:lpstr>FMU of Air Heater with MPC in Python</vt:lpstr>
      <vt:lpstr>FMU of Air Heater with MPC in Python</vt:lpstr>
      <vt:lpstr>Conclusion</vt:lpstr>
      <vt:lpstr>Future Work</vt:lpstr>
      <vt:lpstr>PowerPoint Presentation</vt:lpstr>
      <vt:lpstr>PowerPoint Presentation</vt:lpstr>
      <vt:lpstr>Introduction</vt:lpstr>
      <vt:lpstr>Existing Options</vt:lpstr>
      <vt:lpstr>Existing Options</vt:lpstr>
      <vt:lpstr>Existing Options</vt:lpstr>
      <vt:lpstr>Air Heater Model</vt:lpstr>
      <vt:lpstr>Air Heater Model</vt:lpstr>
      <vt:lpstr>Air Heater Model</vt:lpstr>
      <vt:lpstr>Air Heater Model</vt:lpstr>
      <vt:lpstr>FMU of Air Heater with PI-controller in Python</vt:lpstr>
      <vt:lpstr>FMU of Air Heater with PI-controller in Python</vt:lpstr>
      <vt:lpstr>FMU of Air Heater with PI-controller in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Magnus Bøe</dc:creator>
  <cp:lastModifiedBy>Carl Magnus Bøe</cp:lastModifiedBy>
  <cp:revision>44</cp:revision>
  <dcterms:created xsi:type="dcterms:W3CDTF">2023-10-30T12:32:41Z</dcterms:created>
  <dcterms:modified xsi:type="dcterms:W3CDTF">2023-12-06T15:32:04Z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0x0101008647F4A8591BAE4887390828C908A139</vt:lpwstr>
  </property>
</Properties>
</file>